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1" r:id="rId4"/>
    <p:sldId id="262" r:id="rId5"/>
    <p:sldId id="265" r:id="rId6"/>
    <p:sldId id="272" r:id="rId7"/>
    <p:sldId id="273" r:id="rId8"/>
    <p:sldId id="263" r:id="rId9"/>
    <p:sldId id="257" r:id="rId10"/>
    <p:sldId id="267" r:id="rId11"/>
    <p:sldId id="274" r:id="rId12"/>
    <p:sldId id="268" r:id="rId13"/>
    <p:sldId id="26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7A71-058D-5030-4F9C-4A1E9DE01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200" b="1" dirty="0">
                <a:cs typeface="Miriam Fixed" panose="020F0502020204030204" pitchFamily="49" charset="-79"/>
              </a:rPr>
              <a:t>GTKB Ganz Transelektro Közlekedési Berendezéseket Gyártó Kft.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F27ED-C75C-F416-A69D-61533776E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b="0" i="0" dirty="0">
                <a:solidFill>
                  <a:srgbClr val="333333"/>
                </a:solidFill>
                <a:effectLst/>
                <a:highlight>
                  <a:srgbClr val="EBEBEB"/>
                </a:highlight>
              </a:rPr>
              <a:t>Növényi eredetű omega-zsírsav- és E-vitamin-koncentrátumok emberi fogyasztású élelmiszerekbe és állati tápokba keverését lehetővé tévő technológiák és berendezések kifejlesztése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DB492-03E4-300B-DAE9-6509280050D3}"/>
              </a:ext>
            </a:extLst>
          </p:cNvPr>
          <p:cNvSpPr txBox="1"/>
          <p:nvPr/>
        </p:nvSpPr>
        <p:spPr>
          <a:xfrm>
            <a:off x="6096000" y="1451515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 dirty="0">
                <a:solidFill>
                  <a:srgbClr val="333333"/>
                </a:solidFill>
                <a:effectLst/>
                <a:highlight>
                  <a:srgbClr val="F9F9F9"/>
                </a:highlight>
                <a:latin typeface="Book Antiqua" panose="02040602050305030304" pitchFamily="18" charset="0"/>
              </a:rPr>
              <a:t>2019-1.1.1-PIACI-KFI-2019-00128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4" name="Kép 14">
            <a:extLst>
              <a:ext uri="{FF2B5EF4-FFF2-40B4-BE49-F238E27FC236}">
                <a16:creationId xmlns:a16="http://schemas.microsoft.com/office/drawing/2014/main" id="{166A5ADF-EE7A-E8C6-7857-77004F276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2" y="4809050"/>
            <a:ext cx="3572510" cy="151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9">
            <a:extLst>
              <a:ext uri="{FF2B5EF4-FFF2-40B4-BE49-F238E27FC236}">
                <a16:creationId xmlns:a16="http://schemas.microsoft.com/office/drawing/2014/main" id="{40A16CCB-668D-03A1-B065-A9D08E848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5" b="-6315"/>
          <a:stretch/>
        </p:blipFill>
        <p:spPr bwMode="auto">
          <a:xfrm>
            <a:off x="2238373" y="1401230"/>
            <a:ext cx="1051092" cy="1087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55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2E7AF0-A589-43B3-A1DE-8807EC76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3D75D-681E-9D77-C3C0-633ADAC6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hu-HU" sz="2800" b="1" dirty="0" err="1"/>
              <a:t>Elővákuumozó</a:t>
            </a:r>
            <a:endParaRPr lang="hu-HU" sz="28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BCDD02-D5E3-4D30-8587-66036C891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large silver cylinder in a factory&#10;&#10;Description automatically generated">
            <a:extLst>
              <a:ext uri="{FF2B5EF4-FFF2-40B4-BE49-F238E27FC236}">
                <a16:creationId xmlns:a16="http://schemas.microsoft.com/office/drawing/2014/main" id="{33FE9840-E36C-D35F-38DB-25CA7558E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3" r="27879"/>
          <a:stretch/>
        </p:blipFill>
        <p:spPr>
          <a:xfrm>
            <a:off x="8576870" y="982132"/>
            <a:ext cx="1879452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CFB26CB-D83F-0C13-143B-18ADF2B0E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58"/>
          <a:stretch/>
        </p:blipFill>
        <p:spPr>
          <a:xfrm>
            <a:off x="5916007" y="470302"/>
            <a:ext cx="2138934" cy="591560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BC3D12F-AB84-C931-341E-BE3AA6D888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67"/>
          <a:stretch/>
        </p:blipFill>
        <p:spPr>
          <a:xfrm>
            <a:off x="1796506" y="2623838"/>
            <a:ext cx="2657846" cy="36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38F30-0384-D1D5-946B-D1998B87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915" y="4020666"/>
            <a:ext cx="9601196" cy="1303867"/>
          </a:xfrm>
        </p:spPr>
        <p:txBody>
          <a:bodyPr>
            <a:normAutofit/>
          </a:bodyPr>
          <a:lstStyle/>
          <a:p>
            <a:r>
              <a:rPr lang="hu-HU" sz="4800" dirty="0"/>
              <a:t>Lepárló torony palást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4A0C7C-208C-C84D-955E-750C3464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61"/>
          <a:stretch/>
        </p:blipFill>
        <p:spPr>
          <a:xfrm>
            <a:off x="1789923" y="553668"/>
            <a:ext cx="8849960" cy="285773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43D822C-9EBE-180F-9B67-1AF998FB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92" y="3586874"/>
            <a:ext cx="2838846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1278-EB80-D9EE-9481-307F7705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092" y="146134"/>
            <a:ext cx="6241816" cy="831849"/>
          </a:xfrm>
        </p:spPr>
        <p:txBody>
          <a:bodyPr anchor="b">
            <a:normAutofit/>
          </a:bodyPr>
          <a:lstStyle/>
          <a:p>
            <a:r>
              <a:rPr lang="hu-HU" sz="2800" b="1" dirty="0"/>
              <a:t>Lepárló berendezés</a:t>
            </a:r>
          </a:p>
        </p:txBody>
      </p:sp>
      <p:pic>
        <p:nvPicPr>
          <p:cNvPr id="5" name="Picture 4" descr="A large metal structure with pipes&#10;&#10;Description automatically generated">
            <a:extLst>
              <a:ext uri="{FF2B5EF4-FFF2-40B4-BE49-F238E27FC236}">
                <a16:creationId xmlns:a16="http://schemas.microsoft.com/office/drawing/2014/main" id="{A5C8FD86-6037-8955-086C-188644A74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65"/>
          <a:stretch/>
        </p:blipFill>
        <p:spPr>
          <a:xfrm>
            <a:off x="1984993" y="1206066"/>
            <a:ext cx="3808344" cy="4917229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D9F757-A062-C7ED-87F7-5616262A7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26" y="1206066"/>
            <a:ext cx="3694769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4876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3D64-CD86-47ED-FC7E-4BAC2E51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hu-HU" sz="2800" b="1" dirty="0"/>
              <a:t>Végtermék: </a:t>
            </a:r>
            <a:r>
              <a:rPr lang="hu-HU" sz="2800" b="1" dirty="0" err="1"/>
              <a:t>tokoferol</a:t>
            </a:r>
            <a:endParaRPr lang="hu-HU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227687-CB8C-6702-8C50-2D3E25699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67"/>
          <a:stretch/>
        </p:blipFill>
        <p:spPr>
          <a:xfrm>
            <a:off x="6180192" y="377117"/>
            <a:ext cx="3336466" cy="590929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2646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B83D-3765-8576-82FB-58E81574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DB30DB-77BE-FD42-2B17-A789AA7A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/>
              <a:t>Készítette: Pálfy Márton</a:t>
            </a:r>
          </a:p>
        </p:txBody>
      </p:sp>
      <p:pic>
        <p:nvPicPr>
          <p:cNvPr id="3" name="Kép 14">
            <a:extLst>
              <a:ext uri="{FF2B5EF4-FFF2-40B4-BE49-F238E27FC236}">
                <a16:creationId xmlns:a16="http://schemas.microsoft.com/office/drawing/2014/main" id="{088355F3-FB86-C275-0FBE-682B08995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44" y="4811086"/>
            <a:ext cx="3605286" cy="152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9">
            <a:extLst>
              <a:ext uri="{FF2B5EF4-FFF2-40B4-BE49-F238E27FC236}">
                <a16:creationId xmlns:a16="http://schemas.microsoft.com/office/drawing/2014/main" id="{FF5DFD5B-7A2D-61FC-1CED-23FBB00D3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5" b="-6315"/>
          <a:stretch/>
        </p:blipFill>
        <p:spPr bwMode="auto">
          <a:xfrm>
            <a:off x="890650" y="5242451"/>
            <a:ext cx="1136075" cy="11757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F460A7-EB44-F8CE-6D12-6AC4A519BF4F}"/>
              </a:ext>
            </a:extLst>
          </p:cNvPr>
          <p:cNvSpPr txBox="1"/>
          <p:nvPr/>
        </p:nvSpPr>
        <p:spPr>
          <a:xfrm>
            <a:off x="2093952" y="5414203"/>
            <a:ext cx="3036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cs typeface="Miriam Fixed" panose="020F0502020204030204" pitchFamily="49" charset="-79"/>
              </a:rPr>
              <a:t>GTKB Ganz Transelektro Közlekedési Berendezéseket Gyártó Kft.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429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756F-3126-2BE3-EFB6-F7825967AF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987" y="982663"/>
            <a:ext cx="4799013" cy="1416050"/>
          </a:xfrm>
        </p:spPr>
        <p:txBody>
          <a:bodyPr>
            <a:normAutofit/>
          </a:bodyPr>
          <a:lstStyle/>
          <a:p>
            <a:r>
              <a:rPr lang="hu-HU" sz="4000" dirty="0"/>
              <a:t>Növényi olajok </a:t>
            </a:r>
            <a:r>
              <a:rPr lang="hu-HU" sz="4000" dirty="0" err="1"/>
              <a:t>tokoferol</a:t>
            </a:r>
            <a:r>
              <a:rPr lang="hu-HU" sz="4000" dirty="0"/>
              <a:t> tartalma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B4C96A-1BDF-F9B0-8012-5CF5E38AF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523" r="-2" b="21293"/>
          <a:stretch/>
        </p:blipFill>
        <p:spPr>
          <a:xfrm>
            <a:off x="1016894" y="1489055"/>
            <a:ext cx="5505825" cy="4587791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97364E1-B6A5-513A-95DC-336E5C1B6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22"/>
          <a:stretch/>
        </p:blipFill>
        <p:spPr>
          <a:xfrm>
            <a:off x="7511230" y="891412"/>
            <a:ext cx="2867210" cy="5075176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7574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AEEF8F-5085-4614-1B06-7517488E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1733" y="764573"/>
            <a:ext cx="9601196" cy="1303867"/>
          </a:xfrm>
        </p:spPr>
        <p:txBody>
          <a:bodyPr/>
          <a:lstStyle/>
          <a:p>
            <a:r>
              <a:rPr lang="hu-HU" dirty="0"/>
              <a:t>Kísérletek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04DBE6C2-AC14-AE98-960F-8E8E4B53A875}"/>
              </a:ext>
            </a:extLst>
          </p:cNvPr>
          <p:cNvSpPr txBox="1">
            <a:spLocks/>
          </p:cNvSpPr>
          <p:nvPr/>
        </p:nvSpPr>
        <p:spPr>
          <a:xfrm>
            <a:off x="1098761" y="2818821"/>
            <a:ext cx="9601196" cy="2584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hu-HU" dirty="0"/>
              <a:t>Olajok összehasonlítása és mérése</a:t>
            </a:r>
          </a:p>
          <a:p>
            <a:pPr lvl="1">
              <a:buFontTx/>
              <a:buChar char="-"/>
            </a:pPr>
            <a:r>
              <a:rPr lang="hu-HU" sz="1800" dirty="0"/>
              <a:t>Kihozható koncentráció, kontroll mérésekkel</a:t>
            </a:r>
          </a:p>
          <a:p>
            <a:pPr lvl="1">
              <a:buFontTx/>
              <a:buChar char="-"/>
            </a:pPr>
            <a:r>
              <a:rPr lang="hu-HU" sz="1800" dirty="0"/>
              <a:t>Melyik olaj, milyen hőfokon, mekkora vákuum esetén ad optimális eredményt</a:t>
            </a:r>
          </a:p>
          <a:p>
            <a:pPr>
              <a:buFontTx/>
              <a:buChar char="-"/>
            </a:pPr>
            <a:r>
              <a:rPr lang="hu-HU" sz="2000" dirty="0"/>
              <a:t>HPLC módszerrel történő mérés</a:t>
            </a:r>
          </a:p>
          <a:p>
            <a:pPr>
              <a:buFontTx/>
              <a:buChar char="-"/>
            </a:pPr>
            <a:r>
              <a:rPr lang="hu-HU" sz="2000" dirty="0" err="1"/>
              <a:t>Gárkromatográffal</a:t>
            </a:r>
            <a:r>
              <a:rPr lang="hu-HU" sz="2000" dirty="0"/>
              <a:t> történő mérés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24F3230-681E-F717-46B0-3A506654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3" b="22254"/>
          <a:stretch/>
        </p:blipFill>
        <p:spPr>
          <a:xfrm rot="5400000">
            <a:off x="6138208" y="776413"/>
            <a:ext cx="2494531" cy="258405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59E3CCD-4867-C7DF-C6E1-3454F36F9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" r="3" b="26158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80A5-3FFA-7127-45C0-BB70B2AA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Vákuumdesztilláció</a:t>
            </a:r>
            <a:endParaRPr lang="hu-HU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E528B-24EE-EDC2-0D7A-F830920AB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u-HU" b="1" dirty="0"/>
              <a:t>Vákumdesztillációs eljárás feltételei</a:t>
            </a:r>
          </a:p>
          <a:p>
            <a:pPr lvl="1">
              <a:buFontTx/>
              <a:buChar char="-"/>
            </a:pPr>
            <a:r>
              <a:rPr lang="hu-HU" dirty="0"/>
              <a:t>Magas hőmérséklet</a:t>
            </a:r>
          </a:p>
          <a:p>
            <a:pPr lvl="1">
              <a:buFontTx/>
              <a:buChar char="-"/>
            </a:pPr>
            <a:r>
              <a:rPr lang="hu-HU" dirty="0"/>
              <a:t>Stabil vákuum</a:t>
            </a:r>
          </a:p>
          <a:p>
            <a:pPr lvl="1">
              <a:buFontTx/>
              <a:buChar char="-"/>
            </a:pPr>
            <a:r>
              <a:rPr lang="hu-HU" dirty="0"/>
              <a:t>Oxigénmentes környezet</a:t>
            </a:r>
          </a:p>
          <a:p>
            <a:pPr lvl="1">
              <a:buFontTx/>
              <a:buChar char="-"/>
            </a:pPr>
            <a:endParaRPr lang="hu-HU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23889C3-3D34-766F-88FF-752EF479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82" y="2690750"/>
            <a:ext cx="3969926" cy="30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9ED4F-67DA-333D-ADE4-8B5751E5C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18C95-6B5F-2047-29DD-0B68025F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" t="6357" r="1410" b="5461"/>
          <a:stretch/>
        </p:blipFill>
        <p:spPr>
          <a:xfrm>
            <a:off x="817957" y="498623"/>
            <a:ext cx="10556085" cy="5860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D2920-E3F6-4CA8-47BA-4CEA5070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821" y="-396612"/>
            <a:ext cx="9601196" cy="1303867"/>
          </a:xfrm>
        </p:spPr>
        <p:txBody>
          <a:bodyPr>
            <a:normAutofit/>
          </a:bodyPr>
          <a:lstStyle/>
          <a:p>
            <a:r>
              <a:rPr lang="hu-HU" sz="4000" dirty="0"/>
              <a:t>Kísérleti gép kapcsolási rajz</a:t>
            </a:r>
          </a:p>
        </p:txBody>
      </p:sp>
    </p:spTree>
    <p:extLst>
      <p:ext uri="{BB962C8B-B14F-4D97-AF65-F5344CB8AC3E}">
        <p14:creationId xmlns:p14="http://schemas.microsoft.com/office/powerpoint/2010/main" val="136906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18267BE1-D307-9983-114B-8254EC2A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755589"/>
            <a:ext cx="3935997" cy="5346821"/>
          </a:xfrm>
          <a:prstGeom prst="rect">
            <a:avLst/>
          </a:prstGeom>
        </p:spPr>
      </p:pic>
      <p:sp>
        <p:nvSpPr>
          <p:cNvPr id="8" name="Cím 7">
            <a:extLst>
              <a:ext uri="{FF2B5EF4-FFF2-40B4-BE49-F238E27FC236}">
                <a16:creationId xmlns:a16="http://schemas.microsoft.com/office/drawing/2014/main" id="{FD4572C8-CF8D-426C-E85D-3D7C7D9F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398" y="982132"/>
            <a:ext cx="5665199" cy="1303867"/>
          </a:xfrm>
        </p:spPr>
        <p:txBody>
          <a:bodyPr/>
          <a:lstStyle/>
          <a:p>
            <a:r>
              <a:rPr lang="hu-HU" b="1" dirty="0" err="1"/>
              <a:t>Törölt</a:t>
            </a:r>
            <a:r>
              <a:rPr lang="hu-HU" b="1" dirty="0"/>
              <a:t> filmes bepárló</a:t>
            </a:r>
          </a:p>
        </p:txBody>
      </p:sp>
      <p:sp>
        <p:nvSpPr>
          <p:cNvPr id="2" name="Szöveg helye 6">
            <a:extLst>
              <a:ext uri="{FF2B5EF4-FFF2-40B4-BE49-F238E27FC236}">
                <a16:creationId xmlns:a16="http://schemas.microsoft.com/office/drawing/2014/main" id="{D96D53E4-F526-EF5F-4654-687ACA300907}"/>
              </a:ext>
            </a:extLst>
          </p:cNvPr>
          <p:cNvSpPr txBox="1">
            <a:spLocks/>
          </p:cNvSpPr>
          <p:nvPr/>
        </p:nvSpPr>
        <p:spPr>
          <a:xfrm>
            <a:off x="5819158" y="2713824"/>
            <a:ext cx="4817740" cy="243840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hu-HU" b="1" dirty="0"/>
              <a:t>Funkciója:</a:t>
            </a:r>
          </a:p>
          <a:p>
            <a:pPr lvl="1">
              <a:buFontTx/>
              <a:buChar char="-"/>
            </a:pPr>
            <a:r>
              <a:rPr lang="hu-HU" dirty="0"/>
              <a:t>Elpárologtató felület</a:t>
            </a:r>
          </a:p>
        </p:txBody>
      </p:sp>
    </p:spTree>
    <p:extLst>
      <p:ext uri="{BB962C8B-B14F-4D97-AF65-F5344CB8AC3E}">
        <p14:creationId xmlns:p14="http://schemas.microsoft.com/office/powerpoint/2010/main" val="231503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36C6E5D-A736-AC32-CC8D-49406056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73" y="496648"/>
            <a:ext cx="2716761" cy="58309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FEAC455-1FC3-9897-6E8D-984F5F53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/>
              <a:t>Rotor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4C343E87-6664-A681-6EF6-A2E60D74F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4099283" cy="2438404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hu-HU" sz="2000" b="1" dirty="0"/>
              <a:t>Funkciója:</a:t>
            </a:r>
          </a:p>
          <a:p>
            <a:pPr marL="742950" lvl="1" indent="-285750">
              <a:buFontTx/>
              <a:buChar char="-"/>
            </a:pPr>
            <a:r>
              <a:rPr lang="hu-HU" sz="1800" dirty="0"/>
              <a:t> Filmréteg kialakítása a paláston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D3189EC-BC88-1B41-1341-0B27340E5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4" b="1616"/>
          <a:stretch/>
        </p:blipFill>
        <p:spPr>
          <a:xfrm>
            <a:off x="5169680" y="496648"/>
            <a:ext cx="2010056" cy="58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5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D21DB3C-24E7-48DF-B11F-A786B79DC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D75F95A-662A-4404-AE8D-91DE2F90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40657F1-D5A2-4C20-B381-03767C9F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967CB76-193B-4EA7-8100-1C1766C0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0EE33-E994-861F-402F-F71FE076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75" y="1041401"/>
            <a:ext cx="3572673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Kísérleti gép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3A234BF-EDA9-46D7-81B1-482D00172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63651" y="3522131"/>
            <a:ext cx="30175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3B80D916-617B-4C64-A216-A7E97B8D5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9184" y="1092199"/>
            <a:ext cx="6090452" cy="4644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machine with pipes and tubes&#10;&#10;Description automatically generated with medium confidence">
            <a:extLst>
              <a:ext uri="{FF2B5EF4-FFF2-40B4-BE49-F238E27FC236}">
                <a16:creationId xmlns:a16="http://schemas.microsoft.com/office/drawing/2014/main" id="{9672C5DC-7DDA-EE84-D914-4C015FFBF1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81" r="1" b="17929"/>
          <a:stretch/>
        </p:blipFill>
        <p:spPr>
          <a:xfrm>
            <a:off x="5179039" y="1275550"/>
            <a:ext cx="2196029" cy="2468665"/>
          </a:xfrm>
          <a:prstGeom prst="rect">
            <a:avLst/>
          </a:prstGeom>
        </p:spPr>
      </p:pic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B150461A-C797-5B73-2125-26081F22AE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15" r="5" b="20561"/>
          <a:stretch/>
        </p:blipFill>
        <p:spPr>
          <a:xfrm>
            <a:off x="5179039" y="3905082"/>
            <a:ext cx="2196029" cy="1646271"/>
          </a:xfrm>
          <a:prstGeom prst="rect">
            <a:avLst/>
          </a:prstGeom>
        </p:spPr>
      </p:pic>
      <p:pic>
        <p:nvPicPr>
          <p:cNvPr id="19" name="Picture 18" descr="A machine with many tubes and wires&#10;&#10;Description automatically generated with medium confidence">
            <a:extLst>
              <a:ext uri="{FF2B5EF4-FFF2-40B4-BE49-F238E27FC236}">
                <a16:creationId xmlns:a16="http://schemas.microsoft.com/office/drawing/2014/main" id="{219284CE-AAFB-5BB2-E712-6C6338EDB2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69" r="4" b="1858"/>
          <a:stretch/>
        </p:blipFill>
        <p:spPr>
          <a:xfrm>
            <a:off x="7529874" y="1275549"/>
            <a:ext cx="3372301" cy="42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A366A2-3F70-9E05-1D21-4774BA772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" t="8042" r="1783" b="3158"/>
          <a:stretch/>
        </p:blipFill>
        <p:spPr>
          <a:xfrm>
            <a:off x="1599965" y="560580"/>
            <a:ext cx="8992069" cy="57368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91AB8B-B9C1-A981-4A56-CE4E90E316C1}"/>
              </a:ext>
            </a:extLst>
          </p:cNvPr>
          <p:cNvSpPr txBox="1">
            <a:spLocks/>
          </p:cNvSpPr>
          <p:nvPr/>
        </p:nvSpPr>
        <p:spPr>
          <a:xfrm>
            <a:off x="1770901" y="0"/>
            <a:ext cx="9117923" cy="130386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200" dirty="0"/>
              <a:t>Ipari lepárló berendezés kapcsolási rajz</a:t>
            </a:r>
          </a:p>
        </p:txBody>
      </p:sp>
    </p:spTree>
    <p:extLst>
      <p:ext uri="{BB962C8B-B14F-4D97-AF65-F5344CB8AC3E}">
        <p14:creationId xmlns:p14="http://schemas.microsoft.com/office/powerpoint/2010/main" val="2348662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Metadata/LabelInfo.xml><?xml version="1.0" encoding="utf-8"?>
<clbl:labelList xmlns:clbl="http://schemas.microsoft.com/office/2020/mipLabelMetadata">
  <clbl:label id="{5c8251e0-caf7-4748-8ff8-439e3f55cda8}" enabled="1" method="Standard" siteId="{975d243a-4e65-46df-b77f-8f73a893ca2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745</TotalTime>
  <Words>121</Words>
  <Application>Microsoft Office PowerPoint</Application>
  <PresentationFormat>Szélesvásznú</PresentationFormat>
  <Paragraphs>31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Book Antiqua</vt:lpstr>
      <vt:lpstr>Calibri</vt:lpstr>
      <vt:lpstr>Garamond</vt:lpstr>
      <vt:lpstr>Miriam Fixed</vt:lpstr>
      <vt:lpstr>Organic</vt:lpstr>
      <vt:lpstr>GTKB Ganz Transelektro Közlekedési Berendezéseket Gyártó Kft.</vt:lpstr>
      <vt:lpstr>Növényi olajok tokoferol tartalma</vt:lpstr>
      <vt:lpstr>Kísérletek</vt:lpstr>
      <vt:lpstr>Vákuumdesztilláció</vt:lpstr>
      <vt:lpstr>Kísérleti gép kapcsolási rajz</vt:lpstr>
      <vt:lpstr>Törölt filmes bepárló</vt:lpstr>
      <vt:lpstr>Rotor</vt:lpstr>
      <vt:lpstr>Kísérleti gép</vt:lpstr>
      <vt:lpstr>PowerPoint-bemutató</vt:lpstr>
      <vt:lpstr>Elővákuumozó</vt:lpstr>
      <vt:lpstr>Lepárló torony palást</vt:lpstr>
      <vt:lpstr>Lepárló berendezés</vt:lpstr>
      <vt:lpstr>Végtermék: tokoferol</vt:lpstr>
      <vt:lpstr>Köszönöm a figyelmet!</vt:lpstr>
    </vt:vector>
  </TitlesOfParts>
  <Company>PERI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GTKB Ganz Transelektro Közlekedési Berendezéseket Gyártó Kft.</dc:title>
  <dc:creator>Lindwurm-Palfy, Magdolna</dc:creator>
  <cp:lastModifiedBy>Marton Palfy</cp:lastModifiedBy>
  <cp:revision>9</cp:revision>
  <dcterms:created xsi:type="dcterms:W3CDTF">2024-07-15T06:09:20Z</dcterms:created>
  <dcterms:modified xsi:type="dcterms:W3CDTF">2024-07-17T07:03:13Z</dcterms:modified>
</cp:coreProperties>
</file>