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67" r:id="rId6"/>
    <p:sldId id="262" r:id="rId7"/>
    <p:sldId id="264" r:id="rId8"/>
    <p:sldId id="265" r:id="rId9"/>
    <p:sldId id="266" r:id="rId10"/>
    <p:sldId id="257" r:id="rId11"/>
    <p:sldId id="263" r:id="rId12"/>
  </p:sldIdLst>
  <p:sldSz cx="46451838" cy="26133425"/>
  <p:notesSz cx="6858000" cy="9144000"/>
  <p:defaultTextStyle>
    <a:defPPr>
      <a:defRPr lang="en-US"/>
    </a:defPPr>
    <a:lvl1pPr marL="0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1pPr>
    <a:lvl2pPr marL="232271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2pPr>
    <a:lvl3pPr marL="464542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3pPr>
    <a:lvl4pPr marL="696813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4pPr>
    <a:lvl5pPr marL="9290853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5pPr>
    <a:lvl6pPr marL="11613566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6pPr>
    <a:lvl7pPr marL="13936279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7pPr>
    <a:lvl8pPr marL="16258992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8pPr>
    <a:lvl9pPr marL="18581705" algn="l" defTabSz="2322713" rtl="0" eaLnBrk="1" latinLnBrk="0" hangingPunct="1">
      <a:defRPr sz="9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31">
          <p15:clr>
            <a:srgbClr val="A4A3A4"/>
          </p15:clr>
        </p15:guide>
        <p15:guide id="2" pos="146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0F0"/>
    <a:srgbClr val="F0F04D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6" d="100"/>
          <a:sy n="16" d="100"/>
        </p:scale>
        <p:origin x="844" y="88"/>
      </p:cViewPr>
      <p:guideLst>
        <p:guide orient="horz" pos="8231"/>
        <p:guide pos="146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888" y="8118304"/>
            <a:ext cx="39484062" cy="5601749"/>
          </a:xfrm>
        </p:spPr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67776" y="14808941"/>
            <a:ext cx="32516287" cy="667854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22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645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968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290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6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081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677582" y="786421"/>
            <a:ext cx="10451664" cy="16720555"/>
          </a:xfrm>
        </p:spPr>
        <p:txBody>
          <a:bodyPr vert="eaVert"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22592" y="786421"/>
            <a:ext cx="30580793" cy="16720555"/>
          </a:xfrm>
        </p:spPr>
        <p:txBody>
          <a:bodyPr vert="eaVert"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701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32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375" y="16793151"/>
            <a:ext cx="39484062" cy="5190387"/>
          </a:xfrm>
        </p:spPr>
        <p:txBody>
          <a:bodyPr anchor="t"/>
          <a:lstStyle>
            <a:lvl1pPr algn="l">
              <a:defRPr sz="20300" b="1" cap="all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375" y="11076462"/>
            <a:ext cx="39484062" cy="5716684"/>
          </a:xfrm>
        </p:spPr>
        <p:txBody>
          <a:bodyPr anchor="b"/>
          <a:lstStyle>
            <a:lvl1pPr marL="0" indent="0">
              <a:buNone/>
              <a:defRPr sz="10200">
                <a:solidFill>
                  <a:schemeClr val="tx1">
                    <a:tint val="75000"/>
                  </a:schemeClr>
                </a:solidFill>
              </a:defRPr>
            </a:lvl1pPr>
            <a:lvl2pPr marL="2322713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2pPr>
            <a:lvl3pPr marL="4645426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3pPr>
            <a:lvl4pPr marL="696813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4pPr>
            <a:lvl5pPr marL="9290853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5pPr>
            <a:lvl6pPr marL="11613566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6pPr>
            <a:lvl7pPr marL="13936279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7pPr>
            <a:lvl8pPr marL="16258992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8pPr>
            <a:lvl9pPr marL="18581705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3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2592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613018" y="4573352"/>
            <a:ext cx="20516228" cy="12933624"/>
          </a:xfrm>
        </p:spPr>
        <p:txBody>
          <a:bodyPr/>
          <a:lstStyle>
            <a:lvl1pPr>
              <a:defRPr sz="14200"/>
            </a:lvl1pPr>
            <a:lvl2pPr>
              <a:defRPr sz="12200"/>
            </a:lvl2pPr>
            <a:lvl3pPr>
              <a:defRPr sz="102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4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5849777"/>
            <a:ext cx="20524296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2592" y="8287682"/>
            <a:ext cx="20524296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96896" y="5849777"/>
            <a:ext cx="20532358" cy="2437910"/>
          </a:xfrm>
        </p:spPr>
        <p:txBody>
          <a:bodyPr anchor="b"/>
          <a:lstStyle>
            <a:lvl1pPr marL="0" indent="0">
              <a:buNone/>
              <a:defRPr sz="12200" b="1"/>
            </a:lvl1pPr>
            <a:lvl2pPr marL="2322713" indent="0">
              <a:buNone/>
              <a:defRPr sz="10200" b="1"/>
            </a:lvl2pPr>
            <a:lvl3pPr marL="4645426" indent="0">
              <a:buNone/>
              <a:defRPr sz="9100" b="1"/>
            </a:lvl3pPr>
            <a:lvl4pPr marL="6968139" indent="0">
              <a:buNone/>
              <a:defRPr sz="8100" b="1"/>
            </a:lvl4pPr>
            <a:lvl5pPr marL="9290853" indent="0">
              <a:buNone/>
              <a:defRPr sz="8100" b="1"/>
            </a:lvl5pPr>
            <a:lvl6pPr marL="11613566" indent="0">
              <a:buNone/>
              <a:defRPr sz="8100" b="1"/>
            </a:lvl6pPr>
            <a:lvl7pPr marL="13936279" indent="0">
              <a:buNone/>
              <a:defRPr sz="8100" b="1"/>
            </a:lvl7pPr>
            <a:lvl8pPr marL="16258992" indent="0">
              <a:buNone/>
              <a:defRPr sz="8100" b="1"/>
            </a:lvl8pPr>
            <a:lvl9pPr marL="18581705" indent="0">
              <a:buNone/>
              <a:defRPr sz="8100" b="1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96896" y="8287682"/>
            <a:ext cx="20532358" cy="15056968"/>
          </a:xfrm>
        </p:spPr>
        <p:txBody>
          <a:bodyPr/>
          <a:lstStyle>
            <a:lvl1pPr>
              <a:defRPr sz="12200"/>
            </a:lvl1pPr>
            <a:lvl2pPr>
              <a:defRPr sz="10200"/>
            </a:lvl2pPr>
            <a:lvl3pPr>
              <a:defRPr sz="91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50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97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2599" y="1040495"/>
            <a:ext cx="15282335" cy="4428166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61378" y="1040503"/>
            <a:ext cx="25967868" cy="22304155"/>
          </a:xfrm>
        </p:spPr>
        <p:txBody>
          <a:bodyPr/>
          <a:lstStyle>
            <a:lvl1pPr>
              <a:defRPr sz="16300"/>
            </a:lvl1pPr>
            <a:lvl2pPr>
              <a:defRPr sz="14200"/>
            </a:lvl2pPr>
            <a:lvl3pPr>
              <a:defRPr sz="12200"/>
            </a:lvl3pPr>
            <a:lvl4pPr>
              <a:defRPr sz="10200"/>
            </a:lvl4pPr>
            <a:lvl5pPr>
              <a:defRPr sz="10200"/>
            </a:lvl5pPr>
            <a:lvl6pPr>
              <a:defRPr sz="10200"/>
            </a:lvl6pPr>
            <a:lvl7pPr>
              <a:defRPr sz="10200"/>
            </a:lvl7pPr>
            <a:lvl8pPr>
              <a:defRPr sz="10200"/>
            </a:lvl8pPr>
            <a:lvl9pPr>
              <a:defRPr sz="10200"/>
            </a:lvl9pPr>
          </a:lstStyle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2599" y="5468669"/>
            <a:ext cx="15282335" cy="17875989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431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4885" y="18293397"/>
            <a:ext cx="27871103" cy="2159642"/>
          </a:xfrm>
        </p:spPr>
        <p:txBody>
          <a:bodyPr anchor="b"/>
          <a:lstStyle>
            <a:lvl1pPr algn="l">
              <a:defRPr sz="10200" b="1"/>
            </a:lvl1pPr>
          </a:lstStyle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4885" y="2335069"/>
            <a:ext cx="27871103" cy="15680055"/>
          </a:xfrm>
        </p:spPr>
        <p:txBody>
          <a:bodyPr/>
          <a:lstStyle>
            <a:lvl1pPr marL="0" indent="0">
              <a:buNone/>
              <a:defRPr sz="16300"/>
            </a:lvl1pPr>
            <a:lvl2pPr marL="2322713" indent="0">
              <a:buNone/>
              <a:defRPr sz="14200"/>
            </a:lvl2pPr>
            <a:lvl3pPr marL="4645426" indent="0">
              <a:buNone/>
              <a:defRPr sz="12200"/>
            </a:lvl3pPr>
            <a:lvl4pPr marL="6968139" indent="0">
              <a:buNone/>
              <a:defRPr sz="10200"/>
            </a:lvl4pPr>
            <a:lvl5pPr marL="9290853" indent="0">
              <a:buNone/>
              <a:defRPr sz="10200"/>
            </a:lvl5pPr>
            <a:lvl6pPr marL="11613566" indent="0">
              <a:buNone/>
              <a:defRPr sz="10200"/>
            </a:lvl6pPr>
            <a:lvl7pPr marL="13936279" indent="0">
              <a:buNone/>
              <a:defRPr sz="10200"/>
            </a:lvl7pPr>
            <a:lvl8pPr marL="16258992" indent="0">
              <a:buNone/>
              <a:defRPr sz="10200"/>
            </a:lvl8pPr>
            <a:lvl9pPr marL="18581705" indent="0">
              <a:buNone/>
              <a:defRPr sz="10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04885" y="20453037"/>
            <a:ext cx="27871103" cy="3067048"/>
          </a:xfrm>
        </p:spPr>
        <p:txBody>
          <a:bodyPr/>
          <a:lstStyle>
            <a:lvl1pPr marL="0" indent="0">
              <a:buNone/>
              <a:defRPr sz="7100"/>
            </a:lvl1pPr>
            <a:lvl2pPr marL="2322713" indent="0">
              <a:buNone/>
              <a:defRPr sz="6100"/>
            </a:lvl2pPr>
            <a:lvl3pPr marL="4645426" indent="0">
              <a:buNone/>
              <a:defRPr sz="5100"/>
            </a:lvl3pPr>
            <a:lvl4pPr marL="6968139" indent="0">
              <a:buNone/>
              <a:defRPr sz="4600"/>
            </a:lvl4pPr>
            <a:lvl5pPr marL="9290853" indent="0">
              <a:buNone/>
              <a:defRPr sz="4600"/>
            </a:lvl5pPr>
            <a:lvl6pPr marL="11613566" indent="0">
              <a:buNone/>
              <a:defRPr sz="4600"/>
            </a:lvl6pPr>
            <a:lvl7pPr marL="13936279" indent="0">
              <a:buNone/>
              <a:defRPr sz="4600"/>
            </a:lvl7pPr>
            <a:lvl8pPr marL="16258992" indent="0">
              <a:buNone/>
              <a:defRPr sz="4600"/>
            </a:lvl8pPr>
            <a:lvl9pPr marL="18581705" indent="0">
              <a:buNone/>
              <a:defRPr sz="4600"/>
            </a:lvl9pPr>
          </a:lstStyle>
          <a:p>
            <a:pPr lvl="0"/>
            <a:r>
              <a:rPr lang="hu-HU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70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22592" y="1046551"/>
            <a:ext cx="41806654" cy="4355571"/>
          </a:xfrm>
          <a:prstGeom prst="rect">
            <a:avLst/>
          </a:prstGeom>
        </p:spPr>
        <p:txBody>
          <a:bodyPr vert="horz" lIns="464543" tIns="232271" rIns="464543" bIns="232271" rtlCol="0" anchor="ctr">
            <a:normAutofit/>
          </a:bodyPr>
          <a:lstStyle/>
          <a:p>
            <a:r>
              <a:rPr lang="hu-H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2592" y="6097804"/>
            <a:ext cx="41806654" cy="17246851"/>
          </a:xfrm>
          <a:prstGeom prst="rect">
            <a:avLst/>
          </a:prstGeom>
        </p:spPr>
        <p:txBody>
          <a:bodyPr vert="horz" lIns="464543" tIns="232271" rIns="464543" bIns="232271" rtlCol="0">
            <a:normAutofit/>
          </a:bodyPr>
          <a:lstStyle/>
          <a:p>
            <a:pPr lvl="0"/>
            <a:r>
              <a:rPr lang="hu-HU"/>
              <a:t>Click to edit Master text styles</a:t>
            </a:r>
          </a:p>
          <a:p>
            <a:pPr lvl="1"/>
            <a:r>
              <a:rPr lang="hu-HU"/>
              <a:t>Second level</a:t>
            </a:r>
          </a:p>
          <a:p>
            <a:pPr lvl="2"/>
            <a:r>
              <a:rPr lang="hu-HU"/>
              <a:t>Third level</a:t>
            </a:r>
          </a:p>
          <a:p>
            <a:pPr lvl="3"/>
            <a:r>
              <a:rPr lang="hu-HU"/>
              <a:t>Fourth level</a:t>
            </a:r>
          </a:p>
          <a:p>
            <a:pPr lvl="4"/>
            <a:r>
              <a:rPr lang="hu-HU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22592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l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12B06D-4C5B-8D4F-955F-7DF9BA801E4E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871045" y="24221816"/>
            <a:ext cx="14709749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ct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290484" y="24221816"/>
            <a:ext cx="10838762" cy="1391364"/>
          </a:xfrm>
          <a:prstGeom prst="rect">
            <a:avLst/>
          </a:prstGeom>
        </p:spPr>
        <p:txBody>
          <a:bodyPr vert="horz" lIns="464543" tIns="232271" rIns="464543" bIns="232271" rtlCol="0" anchor="ctr"/>
          <a:lstStyle>
            <a:lvl1pPr algn="r">
              <a:defRPr sz="6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A1CF5-0286-7A40-879A-48313EDD37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322713" rtl="0" eaLnBrk="1" latinLnBrk="0" hangingPunct="1">
        <a:spcBef>
          <a:spcPct val="0"/>
        </a:spcBef>
        <a:buNone/>
        <a:defRPr sz="2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42035" indent="-1742035" algn="l" defTabSz="2322713" rtl="0" eaLnBrk="1" latinLnBrk="0" hangingPunct="1">
        <a:spcBef>
          <a:spcPct val="20000"/>
        </a:spcBef>
        <a:buFont typeface="Arial"/>
        <a:buChar char="•"/>
        <a:defRPr sz="16300" kern="1200">
          <a:solidFill>
            <a:schemeClr val="tx1"/>
          </a:solidFill>
          <a:latin typeface="+mn-lt"/>
          <a:ea typeface="+mn-ea"/>
          <a:cs typeface="+mn-cs"/>
        </a:defRPr>
      </a:lvl1pPr>
      <a:lvl2pPr marL="3774409" indent="-1451696" algn="l" defTabSz="2322713" rtl="0" eaLnBrk="1" latinLnBrk="0" hangingPunct="1">
        <a:spcBef>
          <a:spcPct val="20000"/>
        </a:spcBef>
        <a:buFont typeface="Arial"/>
        <a:buChar char="–"/>
        <a:defRPr sz="14200" kern="1200">
          <a:solidFill>
            <a:schemeClr val="tx1"/>
          </a:solidFill>
          <a:latin typeface="+mn-lt"/>
          <a:ea typeface="+mn-ea"/>
          <a:cs typeface="+mn-cs"/>
        </a:defRPr>
      </a:lvl2pPr>
      <a:lvl3pPr marL="5806783" indent="-1161357" algn="l" defTabSz="2322713" rtl="0" eaLnBrk="1" latinLnBrk="0" hangingPunct="1">
        <a:spcBef>
          <a:spcPct val="20000"/>
        </a:spcBef>
        <a:buFont typeface="Arial"/>
        <a:buChar char="•"/>
        <a:defRPr sz="12200" kern="1200">
          <a:solidFill>
            <a:schemeClr val="tx1"/>
          </a:solidFill>
          <a:latin typeface="+mn-lt"/>
          <a:ea typeface="+mn-ea"/>
          <a:cs typeface="+mn-cs"/>
        </a:defRPr>
      </a:lvl3pPr>
      <a:lvl4pPr marL="8129496" indent="-1161357" algn="l" defTabSz="2322713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4pPr>
      <a:lvl5pPr marL="10452209" indent="-1161357" algn="l" defTabSz="2322713" rtl="0" eaLnBrk="1" latinLnBrk="0" hangingPunct="1">
        <a:spcBef>
          <a:spcPct val="20000"/>
        </a:spcBef>
        <a:buFont typeface="Arial"/>
        <a:buChar char="»"/>
        <a:defRPr sz="10200" kern="1200">
          <a:solidFill>
            <a:schemeClr val="tx1"/>
          </a:solidFill>
          <a:latin typeface="+mn-lt"/>
          <a:ea typeface="+mn-ea"/>
          <a:cs typeface="+mn-cs"/>
        </a:defRPr>
      </a:lvl5pPr>
      <a:lvl6pPr marL="1277492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6pPr>
      <a:lvl7pPr marL="15097636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7pPr>
      <a:lvl8pPr marL="17420349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8pPr>
      <a:lvl9pPr marL="19743062" indent="-1161357" algn="l" defTabSz="2322713" rtl="0" eaLnBrk="1" latinLnBrk="0" hangingPunct="1">
        <a:spcBef>
          <a:spcPct val="20000"/>
        </a:spcBef>
        <a:buFont typeface="Arial"/>
        <a:buChar char="•"/>
        <a:defRPr sz="10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1pPr>
      <a:lvl2pPr marL="232271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2pPr>
      <a:lvl3pPr marL="464542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3pPr>
      <a:lvl4pPr marL="696813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290853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613566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936279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6258992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8581705" algn="l" defTabSz="2322713" rtl="0" eaLnBrk="1" latinLnBrk="0" hangingPunct="1"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737518" y="7612381"/>
            <a:ext cx="42976799" cy="1182603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cs-CZ" sz="9600" b="1" dirty="0">
                <a:latin typeface="Arial Bold"/>
                <a:cs typeface="Arial"/>
              </a:rPr>
              <a:t>Önkormányzati Csúcstalálkozó, Nyírbátor</a:t>
            </a:r>
          </a:p>
          <a:p>
            <a:pPr algn="ctr"/>
            <a:r>
              <a:rPr lang="cs-CZ" sz="9600" b="1" dirty="0">
                <a:latin typeface="Arial Bold"/>
                <a:cs typeface="Arial"/>
              </a:rPr>
              <a:t> 2025. március 20.</a:t>
            </a:r>
          </a:p>
          <a:p>
            <a:pPr algn="ctr"/>
            <a:endParaRPr lang="en-US" sz="9600" b="1" dirty="0">
              <a:latin typeface="Arial Bold"/>
              <a:cs typeface="Arial"/>
            </a:endParaRPr>
          </a:p>
          <a:p>
            <a:pPr algn="ctr"/>
            <a:r>
              <a:rPr lang="hu-HU" sz="15000" b="1" dirty="0">
                <a:latin typeface="Arial Bold"/>
                <a:cs typeface="Arial Bold"/>
              </a:rPr>
              <a:t>Hogyan segítik az okos épületek az energiamegtakarítást és a klímaalkalmazkodást?</a:t>
            </a:r>
            <a:endParaRPr lang="en-US" sz="15000" b="1" dirty="0">
              <a:latin typeface="Arial Bold"/>
              <a:cs typeface="Arial Bold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08320" y="22199600"/>
            <a:ext cx="13763511" cy="25004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hu-HU" sz="6600" b="1" dirty="0">
                <a:latin typeface="Arial"/>
                <a:cs typeface="Arial"/>
              </a:rPr>
              <a:t>Turbucz Gergely</a:t>
            </a:r>
          </a:p>
          <a:p>
            <a:r>
              <a:rPr lang="hu-HU" sz="6600" dirty="0">
                <a:latin typeface="Arial"/>
                <a:cs typeface="Arial"/>
              </a:rPr>
              <a:t>Elektro-Kamleithner Kft.</a:t>
            </a:r>
            <a:endParaRPr lang="en-US" sz="6600" dirty="0">
              <a:latin typeface="Arial"/>
              <a:cs typeface="Arial"/>
            </a:endParaRPr>
          </a:p>
        </p:txBody>
      </p:sp>
      <p:pic>
        <p:nvPicPr>
          <p:cNvPr id="10" name="Picture 9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5798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F757BE-0CC9-30B7-2D64-A69492C25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979FF87-27DD-D82E-748B-5DF762CE3BDC}"/>
              </a:ext>
            </a:extLst>
          </p:cNvPr>
          <p:cNvSpPr txBox="1"/>
          <p:nvPr/>
        </p:nvSpPr>
        <p:spPr>
          <a:xfrm>
            <a:off x="2342402" y="7343991"/>
            <a:ext cx="40765027" cy="1033921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Hétköznapi értelemben vett okos rendszerek között is </a:t>
            </a:r>
            <a:r>
              <a:rPr lang="hu-HU" sz="6000" b="1" dirty="0">
                <a:latin typeface="Arial"/>
                <a:cs typeface="Arial"/>
              </a:rPr>
              <a:t>óriási különbség </a:t>
            </a:r>
            <a:r>
              <a:rPr lang="hu-HU" sz="6000" dirty="0">
                <a:latin typeface="Arial"/>
                <a:cs typeface="Arial"/>
              </a:rPr>
              <a:t>van. Olyan eszközökkel, amelyek 3 év alatti életartammal rendelkezik nem lehet az épült teljes élettartamára vonatkozólag értelmezhető megtakarítást felmutatni.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Erre a célra nagymegbízhatóságú és jó minőségű alkatrészekből felépített ipari rendszerek alkalmasak, mint pl. a </a:t>
            </a:r>
            <a:r>
              <a:rPr lang="hu-HU" sz="6000" b="1" dirty="0">
                <a:latin typeface="Arial"/>
                <a:cs typeface="Arial"/>
              </a:rPr>
              <a:t>KNX szabványnak </a:t>
            </a:r>
            <a:r>
              <a:rPr lang="hu-HU" sz="6000" dirty="0">
                <a:latin typeface="Arial"/>
                <a:cs typeface="Arial"/>
              </a:rPr>
              <a:t>megfelelő eszközökből felépített rendszerek.   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De egy jól kialakított KNX rendszer sem csodaszer önmagában, csupán egy eszköz egy </a:t>
            </a:r>
            <a:r>
              <a:rPr lang="hu-HU" sz="6000" b="1" dirty="0">
                <a:latin typeface="Arial"/>
                <a:cs typeface="Arial"/>
              </a:rPr>
              <a:t>felkészült, intelligensen gondolkodó, lelkiismeretes üzemeltető</a:t>
            </a:r>
            <a:r>
              <a:rPr lang="hu-HU" sz="6000" dirty="0">
                <a:latin typeface="Arial"/>
                <a:cs typeface="Arial"/>
              </a:rPr>
              <a:t> kezében, aki elkötelezett a földünk értékeinek megőrzése és gyermekeink jövőjének tiszteletben tartása mellett.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16356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42399" y="7070364"/>
            <a:ext cx="41767038" cy="17795104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marL="1428750" indent="-1428750" algn="just">
              <a:buAutoNum type="arabicPeriod"/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FŰTÉS, HŰTÉS ÉS SZELLŐZTETÉS OPTIMALIZÁLÁSA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nb-NO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196791" lvl="1" indent="-914400" algn="just">
              <a:lnSpc>
                <a:spcPct val="130000"/>
              </a:lnSpc>
              <a:buAutoNum type="alphaLcPeriod"/>
              <a:tabLst>
                <a:tab pos="3653437" algn="l"/>
              </a:tabLst>
            </a:pPr>
            <a:r>
              <a:rPr lang="ro-RO" sz="6000" dirty="0">
                <a:latin typeface="Arial"/>
                <a:cs typeface="Arial"/>
              </a:rPr>
              <a:t>Intelligens hőmérséklet-szabályozás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Az épületben elhelyezett KNX hőmérséklet-érzékelők folyamatosan figyelik a helyiségek hőmérsékletét.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A rendszer automatikusan szabályozza a fűtést és hűtést, hogy a szükséges komfortszintet minimális energiafelhasználással érje el.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Zónavezérlés: az épület különböző részeit külön-külön vezérli, így csak ott fűt/hűt, ahol szükséges.</a:t>
            </a:r>
          </a:p>
          <a:p>
            <a:pPr marL="5519504" lvl="2" indent="-914400" algn="just">
              <a:lnSpc>
                <a:spcPct val="130000"/>
              </a:lnSpc>
              <a:buAutoNum type="arabicPeriod"/>
              <a:tabLst>
                <a:tab pos="3653437" algn="l"/>
              </a:tabLst>
            </a:pPr>
            <a:r>
              <a:rPr lang="hu-HU" sz="6000" dirty="0">
                <a:latin typeface="Arial"/>
                <a:cs typeface="Arial"/>
              </a:rPr>
              <a:t>Időprogramok: munkaidőn kívül csökkentett hőmérsékletre állítja a fűtést.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ro-RO" sz="6000" dirty="0">
                <a:latin typeface="Arial"/>
                <a:cs typeface="Arial"/>
              </a:rPr>
              <a:t>Ablaknyitás érzékelők integrációjac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Ha egy ablakot kinyitnak, a rendszer automatikusan lekapcsolja a fűtést/hűtést az adott helyiségben.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Ezzel elkerülhető a felesleges energiafelhasználás.</a:t>
            </a:r>
            <a:endParaRPr lang="ro-RO" sz="6000" dirty="0">
              <a:latin typeface="Arial"/>
              <a:cs typeface="Arial"/>
            </a:endParaRPr>
          </a:p>
          <a:p>
            <a:pPr marL="2282391" lvl="2" indent="1371046" algn="just">
              <a:lnSpc>
                <a:spcPct val="130000"/>
              </a:lnSpc>
              <a:buAutoNum type="alphaLcPeriod" startAt="2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Automatikus szellőzés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CO₂-szint-érzékelők figyelik a levegő minőségét, és szükség esetén bekapcsolják a szellőztetést.</a:t>
            </a:r>
          </a:p>
          <a:p>
            <a:pPr marL="5519504" lvl="3" indent="-914400" algn="just">
              <a:lnSpc>
                <a:spcPct val="130000"/>
              </a:lnSpc>
              <a:buAutoNum type="arabicPeriod"/>
              <a:tabLst>
                <a:tab pos="2282391" algn="l"/>
              </a:tabLst>
            </a:pPr>
            <a:r>
              <a:rPr lang="hu-HU" sz="6000" dirty="0">
                <a:latin typeface="Arial"/>
                <a:cs typeface="Arial"/>
              </a:rPr>
              <a:t>Ez különösen fontos iskolákban, irodákban és középületekben, ahol a levegő minősége jelentősen befolyásolja a komfortérzetet és a produktivitást.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6C9C379-29E2-FFD8-4723-C29F18D962F8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84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D372DB-21FA-5403-E11F-6D33F9F50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6B763FF-7210-BCC7-BB4F-E5A40138355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963B9A-521F-B86D-5403-267C3A480DF8}"/>
              </a:ext>
            </a:extLst>
          </p:cNvPr>
          <p:cNvSpPr txBox="1"/>
          <p:nvPr/>
        </p:nvSpPr>
        <p:spPr>
          <a:xfrm>
            <a:off x="2342399" y="7070364"/>
            <a:ext cx="41113372" cy="9702375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2. 	VILÁGÍTÁSVEZÉRLÉS ÉS ENERGIATAKARÉKOSSÁG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Mozgásérzékelők: csak akkor kapcsolja fel a világítást, ha valaki belép a helyiségbe.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Fényérzékelők: a természetes fény intenzitása alapján csökkenti a mesterséges világítás fényerejét.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Dimmelhető világítás: nem szükséges mindig 100%-os fényerő, így energiát takaríthatunk meg.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ro-RO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ro-RO" sz="6000" dirty="0">
                <a:latin typeface="Arial"/>
                <a:cs typeface="Arial"/>
              </a:rPr>
              <a:t>Időzített világításvezérlés: például egy irodaépületben az éjszakai takarítás után automatikusan lekapcsol minden lámpát.</a:t>
            </a:r>
            <a:endParaRPr lang="hu-HU" sz="6000" dirty="0">
              <a:latin typeface="Arial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FBED7B-29F0-09A9-0B17-AE896ECABD4B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45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D3CE1-A133-E51F-149B-D6AE39637E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A45EFDF-10B9-008E-C6A6-96B7171F6800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III.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87A59D-599F-5F6E-D087-D303EFBAC234}"/>
              </a:ext>
            </a:extLst>
          </p:cNvPr>
          <p:cNvSpPr txBox="1"/>
          <p:nvPr/>
        </p:nvSpPr>
        <p:spPr>
          <a:xfrm>
            <a:off x="2342399" y="7070364"/>
            <a:ext cx="41113372" cy="877904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3. 	ENERGIAMONITORING ÉS INTELLIGENS FOGYASZTÁSMENEDZSMENT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KNX mérőmodulok folyamatosan figyelik az épület energiafogyasztását (áram, gáz, víz, hő).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Riasztások és optimalizálás: ha a rendszer túlzott fogyasztást észlel, értesítést küld az üzemeltetőnek, vagy akár automatikusan beavatkozik (pl. kikapcsolja a nem szükséges fogyasztókat).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Energiatudatos üzemeltetés: az épület használói is láthatják, mennyi energiát fogyasztanak, így ösztönözhetők a takarékosabb működésre.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EF453-A676-2AFC-2DF2-4121EF4F0373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794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87CCAF-F792-9A68-035C-6DDD34C84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C83BE9D6-6A0A-7279-8476-BBBF107F2799}"/>
              </a:ext>
            </a:extLst>
          </p:cNvPr>
          <p:cNvSpPr txBox="1"/>
          <p:nvPr/>
        </p:nvSpPr>
        <p:spPr>
          <a:xfrm>
            <a:off x="2342399" y="2673503"/>
            <a:ext cx="25437944" cy="1869462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Energiamegtakarítás KNX rendszerrel IV.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AC32B3-6D13-1046-CD4E-FEE1100CA04C}"/>
              </a:ext>
            </a:extLst>
          </p:cNvPr>
          <p:cNvSpPr txBox="1"/>
          <p:nvPr/>
        </p:nvSpPr>
        <p:spPr>
          <a:xfrm>
            <a:off x="2342399" y="7070364"/>
            <a:ext cx="41113372" cy="508572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tabLst>
                <a:tab pos="2103438" algn="l"/>
              </a:tabLst>
            </a:pPr>
            <a:r>
              <a:rPr lang="hu-HU" sz="6000" dirty="0">
                <a:solidFill>
                  <a:srgbClr val="003399"/>
                </a:solidFill>
                <a:latin typeface="Arial"/>
                <a:cs typeface="Arial"/>
              </a:rPr>
              <a:t>4.	MEGÚJULÓ ENERGIAFORRÁSOK INTEGRÁLÁSA</a:t>
            </a:r>
          </a:p>
          <a:p>
            <a:pPr marL="1428750" indent="-1428750" algn="just">
              <a:buAutoNum type="arabicPeriod"/>
              <a:tabLst>
                <a:tab pos="2103438" algn="l"/>
              </a:tabLst>
            </a:pPr>
            <a:endParaRPr lang="hu-HU" sz="6000" dirty="0">
              <a:solidFill>
                <a:srgbClr val="003399"/>
              </a:solidFill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A KNX rendszer képes napelemekkel és energiatároló rendszerekkel együttműködni.</a:t>
            </a: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endParaRPr lang="hu-HU" sz="6000" dirty="0">
              <a:latin typeface="Arial"/>
              <a:cs typeface="Arial"/>
            </a:endParaRPr>
          </a:p>
          <a:p>
            <a:pPr marL="3465713" lvl="1" indent="-1143000" algn="just">
              <a:buAutoNum type="alphaLcPeriod"/>
              <a:tabLst>
                <a:tab pos="2103438" algn="l"/>
              </a:tabLst>
            </a:pPr>
            <a:r>
              <a:rPr lang="hu-HU" sz="6000" dirty="0">
                <a:latin typeface="Arial"/>
                <a:cs typeface="Arial"/>
              </a:rPr>
              <a:t>Ha elegendő napenergia áll rendelkezésre, a rendszer átkapcsolhat a saját energiaellátásra.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D0AAC8-B856-C9F5-0DFA-F09BD426C2B6}"/>
              </a:ext>
            </a:extLst>
          </p:cNvPr>
          <p:cNvSpPr txBox="1"/>
          <p:nvPr/>
        </p:nvSpPr>
        <p:spPr>
          <a:xfrm>
            <a:off x="2342399" y="4697285"/>
            <a:ext cx="41767038" cy="1392408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sk-SK" sz="6000" dirty="0">
                <a:latin typeface="Arial"/>
                <a:cs typeface="Arial"/>
              </a:rPr>
              <a:t>A KNX lehetővé teszi az automatizált és optimalizált energiagazdálkodást, ami a következő főbb területeken valósul meg: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5836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24095" y="2546540"/>
            <a:ext cx="19907930" cy="1876526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r>
              <a:rPr lang="cs-CZ" b="1" dirty="0">
                <a:latin typeface="Arial"/>
                <a:cs typeface="Arial"/>
              </a:rPr>
              <a:t>Összegzés</a:t>
            </a:r>
            <a:endParaRPr lang="en-US" b="1" dirty="0">
              <a:latin typeface="Arial"/>
              <a:cs typeface="Arial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3405" y="5681112"/>
            <a:ext cx="40765027" cy="14771199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hu-HU" sz="6000" dirty="0">
                <a:latin typeface="Arial"/>
                <a:cs typeface="Arial"/>
              </a:rPr>
              <a:t>A KNX rendszer egy a BMS rendszerek közül a piacon egyedül állóként kínál méret és funkció korlát nélkül megoldásoka, amelyek segítik az az épületek üzemeltetőit az energiahatékony működtetésében.</a:t>
            </a:r>
          </a:p>
          <a:p>
            <a:pPr algn="just">
              <a:lnSpc>
                <a:spcPct val="120000"/>
              </a:lnSpc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Automatizált fűtés-hűtés-szellőztetés csökkenti az energiafogyasztást.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Intelligens világítás és árnyékolás minimalizálja az áramfelhasználást.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Időjárásérzékelők és dinamikus vezérlés segíti a klímaalkalmazkodást.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Megújuló energia és energiaoptimalizálás csökkenti az épület ökológiai lábnyomát.</a:t>
            </a:r>
          </a:p>
          <a:p>
            <a:pPr marL="1143000" indent="-1143000" algn="just">
              <a:lnSpc>
                <a:spcPct val="120000"/>
              </a:lnSpc>
              <a:buAutoNum type="alphaLcPeriod"/>
            </a:pPr>
            <a:endParaRPr lang="hu-HU" sz="6000" dirty="0">
              <a:latin typeface="Arial"/>
              <a:cs typeface="Arial"/>
            </a:endParaRPr>
          </a:p>
          <a:p>
            <a:pPr marL="1143000" indent="-1143000" algn="just">
              <a:lnSpc>
                <a:spcPct val="120000"/>
              </a:lnSpc>
              <a:buAutoNum type="alphaLcPeriod"/>
            </a:pPr>
            <a:r>
              <a:rPr lang="hu-HU" sz="6000" dirty="0">
                <a:latin typeface="Arial"/>
                <a:cs typeface="Arial"/>
              </a:rPr>
              <a:t>A KNX rendszer tehát egy fenntartható, költséghatékony és környezettudatos megoldás, amely nemcsak az épületek üzemeltetőinek, hanem a környezetvédelem szempontjából is előnyös.</a:t>
            </a:r>
            <a:endParaRPr lang="en-US" sz="6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59331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l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6451838" cy="261334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7910" y="2"/>
            <a:ext cx="46436017" cy="533933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52265" y="9501809"/>
            <a:ext cx="37867943" cy="14011247"/>
          </a:xfrm>
          <a:prstGeom prst="rect">
            <a:avLst/>
          </a:prstGeom>
          <a:noFill/>
        </p:spPr>
        <p:txBody>
          <a:bodyPr wrap="square" lIns="464543" tIns="232271" rIns="464543" bIns="232271" rtlCol="0">
            <a:spAutoFit/>
          </a:bodyPr>
          <a:lstStyle/>
          <a:p>
            <a:pPr algn="ctr"/>
            <a:r>
              <a:rPr lang="hu-HU" sz="11000" b="1" dirty="0">
                <a:latin typeface="Arial Regular"/>
                <a:cs typeface="Arial Regular"/>
              </a:rPr>
              <a:t>Köszönöm a figyelmet!</a:t>
            </a: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endParaRPr lang="hu-HU" sz="11000" b="1" dirty="0">
              <a:latin typeface="Arial Regular"/>
              <a:cs typeface="Arial Regular"/>
            </a:endParaRPr>
          </a:p>
          <a:p>
            <a:r>
              <a:rPr lang="hu-HU" sz="11000" b="1" dirty="0">
                <a:latin typeface="Arial Regular"/>
                <a:cs typeface="Arial Regular"/>
              </a:rPr>
              <a:t>Turbucz Gergely							2025.03.20</a:t>
            </a:r>
            <a:endParaRPr lang="en-US" sz="11000" b="1" dirty="0">
              <a:latin typeface="Arial Regular"/>
              <a:cs typeface="Arial Regular"/>
            </a:endParaRPr>
          </a:p>
        </p:txBody>
      </p:sp>
      <p:pic>
        <p:nvPicPr>
          <p:cNvPr id="7" name="Picture 6" descr="Asset 1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3303" y="22199600"/>
            <a:ext cx="2582916" cy="213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4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93025FC4CDC9E94FA2B7D70EE9A8B3D7" ma:contentTypeVersion="16" ma:contentTypeDescription="Új dokumentum létrehozása." ma:contentTypeScope="" ma:versionID="0dc682a0a872c63522f6edab10755312">
  <xsd:schema xmlns:xsd="http://www.w3.org/2001/XMLSchema" xmlns:xs="http://www.w3.org/2001/XMLSchema" xmlns:p="http://schemas.microsoft.com/office/2006/metadata/properties" xmlns:ns2="fc56b4d1-cbb3-475a-b153-b09b1cfda6fd" xmlns:ns3="382d11ad-abc2-42ca-a4bc-6e52ea70a739" targetNamespace="http://schemas.microsoft.com/office/2006/metadata/properties" ma:root="true" ma:fieldsID="e43d1becabb65931c395cb0e04a235c9" ns2:_="" ns3:_="">
    <xsd:import namespace="fc56b4d1-cbb3-475a-b153-b09b1cfda6fd"/>
    <xsd:import namespace="382d11ad-abc2-42ca-a4bc-6e52ea70a73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6b4d1-cbb3-475a-b153-b09b1cfda6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6fe99b5c-86e8-4d67-a913-72ffe25a02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2d11ad-abc2-42ca-a4bc-6e52ea70a73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b9749e-22e6-4611-a77c-aaa633f886fe}" ma:internalName="TaxCatchAll" ma:showField="CatchAllData" ma:web="382d11ad-abc2-42ca-a4bc-6e52ea70a73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56b4d1-cbb3-475a-b153-b09b1cfda6fd">
      <Terms xmlns="http://schemas.microsoft.com/office/infopath/2007/PartnerControls"/>
    </lcf76f155ced4ddcb4097134ff3c332f>
    <TaxCatchAll xmlns="382d11ad-abc2-42ca-a4bc-6e52ea70a73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33F83A-1B5D-47F5-BAD8-32687FFEC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56b4d1-cbb3-475a-b153-b09b1cfda6fd"/>
    <ds:schemaRef ds:uri="382d11ad-abc2-42ca-a4bc-6e52ea70a7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AFDD0FA-9280-4710-8EAF-5D27BB22E04D}">
  <ds:schemaRefs>
    <ds:schemaRef ds:uri="http://schemas.microsoft.com/office/2006/metadata/properties"/>
    <ds:schemaRef ds:uri="http://schemas.microsoft.com/office/infopath/2007/PartnerControls"/>
    <ds:schemaRef ds:uri="fc56b4d1-cbb3-475a-b153-b09b1cfda6fd"/>
    <ds:schemaRef ds:uri="382d11ad-abc2-42ca-a4bc-6e52ea70a739"/>
  </ds:schemaRefs>
</ds:datastoreItem>
</file>

<file path=customXml/itemProps3.xml><?xml version="1.0" encoding="utf-8"?>
<ds:datastoreItem xmlns:ds="http://schemas.openxmlformats.org/officeDocument/2006/customXml" ds:itemID="{7A3A3925-7FA6-45DA-87FA-26B63E0495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607</Words>
  <Application>Microsoft Office PowerPoint</Application>
  <PresentationFormat>Egyéni</PresentationFormat>
  <Paragraphs>73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3" baseType="lpstr">
      <vt:lpstr>Arial</vt:lpstr>
      <vt:lpstr>Arial Bold</vt:lpstr>
      <vt:lpstr>Arial Regular</vt:lpstr>
      <vt:lpstr>Calibri</vt:lpstr>
      <vt:lpstr>Office Theme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coollab</dc:creator>
  <cp:lastModifiedBy>Rudolf Pencz</cp:lastModifiedBy>
  <cp:revision>36</cp:revision>
  <dcterms:created xsi:type="dcterms:W3CDTF">2021-02-22T15:24:10Z</dcterms:created>
  <dcterms:modified xsi:type="dcterms:W3CDTF">2025-04-11T11:50:38Z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0x01010093025FC4CDC9E94FA2B7D70EE9A8B3D7</vt:lpwstr>
  </property>
</Properties>
</file>