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4" r:id="rId6"/>
    <p:sldId id="306" r:id="rId7"/>
    <p:sldId id="295" r:id="rId8"/>
    <p:sldId id="303" r:id="rId9"/>
    <p:sldId id="307" r:id="rId10"/>
    <p:sldId id="263" r:id="rId11"/>
  </p:sldIdLst>
  <p:sldSz cx="46451838" cy="26133425"/>
  <p:notesSz cx="6858000" cy="9144000"/>
  <p:defaultTextStyle>
    <a:defPPr>
      <a:defRPr lang="en-US"/>
    </a:defPPr>
    <a:lvl1pPr marL="0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32271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64542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96813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29085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61356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93627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258992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581705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31">
          <p15:clr>
            <a:srgbClr val="A4A3A4"/>
          </p15:clr>
        </p15:guide>
        <p15:guide id="2" pos="146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0F0F0"/>
    <a:srgbClr val="F0F04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" d="100"/>
          <a:sy n="16" d="100"/>
        </p:scale>
        <p:origin x="844" y="88"/>
      </p:cViewPr>
      <p:guideLst>
        <p:guide orient="horz" pos="8231"/>
        <p:guide pos="146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88" y="8118304"/>
            <a:ext cx="39484062" cy="5601749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7776" y="14808941"/>
            <a:ext cx="32516287" cy="6678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2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4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6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9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6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77582" y="786421"/>
            <a:ext cx="10451664" cy="1672055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2592" y="786421"/>
            <a:ext cx="30580793" cy="1672055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375" y="16793151"/>
            <a:ext cx="39484062" cy="5190387"/>
          </a:xfrm>
        </p:spPr>
        <p:txBody>
          <a:bodyPr anchor="t"/>
          <a:lstStyle>
            <a:lvl1pPr algn="l">
              <a:defRPr sz="203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375" y="11076462"/>
            <a:ext cx="39484062" cy="5716684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>
                    <a:tint val="75000"/>
                  </a:schemeClr>
                </a:solidFill>
              </a:defRPr>
            </a:lvl1pPr>
            <a:lvl2pPr marL="2322713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64542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96813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4pPr>
            <a:lvl5pPr marL="929085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592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3018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5849777"/>
            <a:ext cx="20524296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2592" y="8287682"/>
            <a:ext cx="20524296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96896" y="5849777"/>
            <a:ext cx="20532358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596896" y="8287682"/>
            <a:ext cx="20532358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9" y="1040495"/>
            <a:ext cx="15282335" cy="4428166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1378" y="1040503"/>
            <a:ext cx="25967868" cy="22304155"/>
          </a:xfrm>
        </p:spPr>
        <p:txBody>
          <a:bodyPr/>
          <a:lstStyle>
            <a:lvl1pPr>
              <a:defRPr sz="16300"/>
            </a:lvl1pPr>
            <a:lvl2pPr>
              <a:defRPr sz="14200"/>
            </a:lvl2pPr>
            <a:lvl3pPr>
              <a:defRPr sz="122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2599" y="5468669"/>
            <a:ext cx="15282335" cy="17875989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885" y="18293397"/>
            <a:ext cx="27871103" cy="2159642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4885" y="2335069"/>
            <a:ext cx="27871103" cy="15680055"/>
          </a:xfrm>
        </p:spPr>
        <p:txBody>
          <a:bodyPr/>
          <a:lstStyle>
            <a:lvl1pPr marL="0" indent="0">
              <a:buNone/>
              <a:defRPr sz="16300"/>
            </a:lvl1pPr>
            <a:lvl2pPr marL="2322713" indent="0">
              <a:buNone/>
              <a:defRPr sz="14200"/>
            </a:lvl2pPr>
            <a:lvl3pPr marL="4645426" indent="0">
              <a:buNone/>
              <a:defRPr sz="12200"/>
            </a:lvl3pPr>
            <a:lvl4pPr marL="6968139" indent="0">
              <a:buNone/>
              <a:defRPr sz="10200"/>
            </a:lvl4pPr>
            <a:lvl5pPr marL="9290853" indent="0">
              <a:buNone/>
              <a:defRPr sz="10200"/>
            </a:lvl5pPr>
            <a:lvl6pPr marL="11613566" indent="0">
              <a:buNone/>
              <a:defRPr sz="10200"/>
            </a:lvl6pPr>
            <a:lvl7pPr marL="13936279" indent="0">
              <a:buNone/>
              <a:defRPr sz="10200"/>
            </a:lvl7pPr>
            <a:lvl8pPr marL="16258992" indent="0">
              <a:buNone/>
              <a:defRPr sz="10200"/>
            </a:lvl8pPr>
            <a:lvl9pPr marL="18581705" indent="0">
              <a:buNone/>
              <a:defRPr sz="10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4885" y="20453037"/>
            <a:ext cx="27871103" cy="3067048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  <a:prstGeom prst="rect">
            <a:avLst/>
          </a:prstGeom>
        </p:spPr>
        <p:txBody>
          <a:bodyPr vert="horz" lIns="464543" tIns="232271" rIns="464543" bIns="232271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6097804"/>
            <a:ext cx="41806654" cy="17246851"/>
          </a:xfrm>
          <a:prstGeom prst="rect">
            <a:avLst/>
          </a:prstGeom>
        </p:spPr>
        <p:txBody>
          <a:bodyPr vert="horz" lIns="464543" tIns="232271" rIns="464543" bIns="232271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22592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1045" y="24221816"/>
            <a:ext cx="14709749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90484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22713" rtl="0" eaLnBrk="1" latinLnBrk="0" hangingPunct="1">
        <a:spcBef>
          <a:spcPct val="0"/>
        </a:spcBef>
        <a:buNone/>
        <a:defRPr sz="2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035" indent="-1742035" algn="l" defTabSz="2322713" rtl="0" eaLnBrk="1" latinLnBrk="0" hangingPunct="1">
        <a:spcBef>
          <a:spcPct val="20000"/>
        </a:spcBef>
        <a:buFont typeface="Arial"/>
        <a:buChar char="•"/>
        <a:defRPr sz="16300" kern="1200">
          <a:solidFill>
            <a:schemeClr val="tx1"/>
          </a:solidFill>
          <a:latin typeface="+mn-lt"/>
          <a:ea typeface="+mn-ea"/>
          <a:cs typeface="+mn-cs"/>
        </a:defRPr>
      </a:lvl1pPr>
      <a:lvl2pPr marL="3774409" indent="-1451696" algn="l" defTabSz="2322713" rtl="0" eaLnBrk="1" latinLnBrk="0" hangingPunct="1">
        <a:spcBef>
          <a:spcPct val="20000"/>
        </a:spcBef>
        <a:buFont typeface="Arial"/>
        <a:buChar char="–"/>
        <a:defRPr sz="14200" kern="1200">
          <a:solidFill>
            <a:schemeClr val="tx1"/>
          </a:solidFill>
          <a:latin typeface="+mn-lt"/>
          <a:ea typeface="+mn-ea"/>
          <a:cs typeface="+mn-cs"/>
        </a:defRPr>
      </a:lvl2pPr>
      <a:lvl3pPr marL="5806783" indent="-1161357" algn="l" defTabSz="2322713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3pPr>
      <a:lvl4pPr marL="8129496" indent="-1161357" algn="l" defTabSz="2322713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52209" indent="-1161357" algn="l" defTabSz="2322713" rtl="0" eaLnBrk="1" latinLnBrk="0" hangingPunct="1">
        <a:spcBef>
          <a:spcPct val="20000"/>
        </a:spcBef>
        <a:buFont typeface="Arial"/>
        <a:buChar char="»"/>
        <a:defRPr sz="10200" kern="1200">
          <a:solidFill>
            <a:schemeClr val="tx1"/>
          </a:solidFill>
          <a:latin typeface="+mn-lt"/>
          <a:ea typeface="+mn-ea"/>
          <a:cs typeface="+mn-cs"/>
        </a:defRPr>
      </a:lvl5pPr>
      <a:lvl6pPr marL="1277492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6pPr>
      <a:lvl7pPr marL="15097636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7pPr>
      <a:lvl8pPr marL="17420349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8pPr>
      <a:lvl9pPr marL="1974306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32271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64542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96813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29085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61356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93627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8992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581705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0" y="2"/>
            <a:ext cx="46436017" cy="533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3183" y="6241774"/>
            <a:ext cx="37848207" cy="12010700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ctr"/>
            <a:r>
              <a:rPr lang="hu-HU" sz="15000" b="1" dirty="0">
                <a:latin typeface="Arial Bold"/>
                <a:cs typeface="Arial Bold"/>
              </a:rPr>
              <a:t>Önkormányzati csúcstalálkozó, Nyírbátor</a:t>
            </a:r>
          </a:p>
          <a:p>
            <a:pPr algn="ctr"/>
            <a:r>
              <a:rPr lang="hu-HU" sz="15000" b="1" dirty="0">
                <a:latin typeface="Arial Bold"/>
                <a:cs typeface="Arial Bold"/>
              </a:rPr>
              <a:t>2025.március 20.</a:t>
            </a:r>
          </a:p>
          <a:p>
            <a:endParaRPr lang="hu-HU" sz="15000" b="1" dirty="0">
              <a:latin typeface="Arial Bold"/>
              <a:cs typeface="Arial Bold"/>
            </a:endParaRPr>
          </a:p>
          <a:p>
            <a:pPr algn="ctr"/>
            <a:r>
              <a:rPr lang="hu-HU" sz="15000" b="1" dirty="0">
                <a:latin typeface="Arial Bold"/>
                <a:cs typeface="Arial Bold"/>
              </a:rPr>
              <a:t>Közvilágítás korszerűsítése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2001" y="21398701"/>
            <a:ext cx="29042573" cy="2931291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8000" b="1" dirty="0">
                <a:latin typeface="Arial"/>
                <a:cs typeface="Arial"/>
              </a:rPr>
              <a:t>Anger Ottó</a:t>
            </a:r>
          </a:p>
          <a:p>
            <a:r>
              <a:rPr lang="hu-HU" sz="8000" dirty="0">
                <a:latin typeface="Arial"/>
                <a:cs typeface="Arial"/>
              </a:rPr>
              <a:t>világítástechnikai szakmérnök, energetikus, közgazdász</a:t>
            </a:r>
            <a:endParaRPr lang="en-US" sz="8000" dirty="0">
              <a:latin typeface="Arial"/>
              <a:cs typeface="Arial"/>
            </a:endParaRPr>
          </a:p>
        </p:txBody>
      </p:sp>
      <p:pic>
        <p:nvPicPr>
          <p:cNvPr id="10" name="Picture 9" descr="Asset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03" y="19957774"/>
            <a:ext cx="5300936" cy="437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2">
            <a:extLst>
              <a:ext uri="{FF2B5EF4-FFF2-40B4-BE49-F238E27FC236}">
                <a16:creationId xmlns:a16="http://schemas.microsoft.com/office/drawing/2014/main" id="{7D238E47-9E91-A73E-D990-8C153BC65CC3}"/>
              </a:ext>
            </a:extLst>
          </p:cNvPr>
          <p:cNvSpPr txBox="1"/>
          <p:nvPr/>
        </p:nvSpPr>
        <p:spPr>
          <a:xfrm>
            <a:off x="1229748" y="4170330"/>
            <a:ext cx="12569958" cy="363524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4191" tIns="174191" rIns="174191" bIns="174191" numCol="1" spcCol="38100" rtlCol="0" anchor="t">
            <a:spAutoFit/>
          </a:bodyPr>
          <a:lstStyle/>
          <a:p>
            <a:pPr algn="ctr" defTabSz="3483864" hangingPunct="0"/>
            <a:r>
              <a:rPr lang="en-GB" sz="5334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M</a:t>
            </a:r>
            <a:r>
              <a:rPr lang="hu-HU" sz="5334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ÖTV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KÖZVILÁGÍTÁS KÖZFELADAT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Kötelező közfeladat</a:t>
            </a:r>
          </a:p>
          <a:p>
            <a:pPr algn="ctr" defTabSz="3483864" hangingPunct="0"/>
            <a:r>
              <a:rPr lang="hu-HU" sz="5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Közvilágítás biztosítása</a:t>
            </a:r>
          </a:p>
        </p:txBody>
      </p:sp>
      <p:sp>
        <p:nvSpPr>
          <p:cNvPr id="9" name="Szövegdoboz 5">
            <a:extLst>
              <a:ext uri="{FF2B5EF4-FFF2-40B4-BE49-F238E27FC236}">
                <a16:creationId xmlns:a16="http://schemas.microsoft.com/office/drawing/2014/main" id="{E5742EAF-94F9-E610-DAAB-91C8DD479877}"/>
              </a:ext>
            </a:extLst>
          </p:cNvPr>
          <p:cNvSpPr txBox="1"/>
          <p:nvPr/>
        </p:nvSpPr>
        <p:spPr>
          <a:xfrm>
            <a:off x="1255140" y="8213807"/>
            <a:ext cx="12570198" cy="44561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4191" tIns="174191" rIns="174191" bIns="174191" numCol="1" spcCol="38100" rtlCol="0" anchor="t">
            <a:spAutoFit/>
          </a:bodyPr>
          <a:lstStyle/>
          <a:p>
            <a:pPr algn="ctr" defTabSz="3483864" hangingPunct="0"/>
            <a:r>
              <a:rPr lang="hu-HU" sz="533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VET</a:t>
            </a:r>
          </a:p>
          <a:p>
            <a:pPr algn="ctr" defTabSz="3483864" hangingPunct="0"/>
            <a:r>
              <a:rPr lang="hu-HU" sz="5334" dirty="0">
                <a:latin typeface="Arial" panose="020B0604020202020204" pitchFamily="34" charset="0"/>
                <a:cs typeface="Arial" panose="020B0604020202020204" pitchFamily="34" charset="0"/>
              </a:rPr>
              <a:t>KÖZVILÁGÍTÁS CÉLJA</a:t>
            </a:r>
          </a:p>
          <a:p>
            <a:pPr algn="ctr" defTabSz="3483864" hangingPunct="0"/>
            <a:r>
              <a:rPr lang="hu-HU" sz="5334" dirty="0">
                <a:latin typeface="Arial" panose="020B0604020202020204" pitchFamily="34" charset="0"/>
                <a:cs typeface="Arial" panose="020B0604020202020204" pitchFamily="34" charset="0"/>
              </a:rPr>
              <a:t>Közlekedés biztonsága</a:t>
            </a:r>
          </a:p>
          <a:p>
            <a:pPr algn="ctr" defTabSz="3483864" hangingPunct="0"/>
            <a:r>
              <a:rPr lang="hu-HU" sz="5334" dirty="0">
                <a:latin typeface="Arial" panose="020B0604020202020204" pitchFamily="34" charset="0"/>
                <a:cs typeface="Arial" panose="020B0604020202020204" pitchFamily="34" charset="0"/>
              </a:rPr>
              <a:t>Közbiztonság</a:t>
            </a:r>
          </a:p>
          <a:p>
            <a:pPr algn="ctr" defTabSz="3483864" hangingPunct="0"/>
            <a:r>
              <a:rPr lang="hu-HU" sz="533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Vagyonbiztonság</a:t>
            </a:r>
          </a:p>
        </p:txBody>
      </p:sp>
      <p:sp>
        <p:nvSpPr>
          <p:cNvPr id="37" name="Szövegdoboz 7">
            <a:extLst>
              <a:ext uri="{FF2B5EF4-FFF2-40B4-BE49-F238E27FC236}">
                <a16:creationId xmlns:a16="http://schemas.microsoft.com/office/drawing/2014/main" id="{8A12F6AF-BD62-FB8E-603C-211E955CE3EA}"/>
              </a:ext>
            </a:extLst>
          </p:cNvPr>
          <p:cNvSpPr txBox="1"/>
          <p:nvPr/>
        </p:nvSpPr>
        <p:spPr>
          <a:xfrm>
            <a:off x="1278881" y="13059961"/>
            <a:ext cx="12644722" cy="527697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4191" tIns="174191" rIns="174191" bIns="174191" numCol="1" spcCol="38100" rtlCol="0" anchor="t">
            <a:spAutoFit/>
          </a:bodyPr>
          <a:lstStyle/>
          <a:p>
            <a:pPr algn="ctr" defTabSz="3483864" hangingPunct="0"/>
            <a:r>
              <a:rPr lang="hu-HU" sz="533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VET</a:t>
            </a:r>
          </a:p>
          <a:p>
            <a:pPr algn="ctr" defTabSz="3483864" hangingPunct="0"/>
            <a:r>
              <a:rPr lang="hu-HU" sz="5334" dirty="0">
                <a:latin typeface="Arial" panose="020B0604020202020204" pitchFamily="34" charset="0"/>
                <a:cs typeface="Arial" panose="020B0604020202020204" pitchFamily="34" charset="0"/>
              </a:rPr>
              <a:t>KÖZVILÁGÍTÁS DEFINÍCIÓJA</a:t>
            </a:r>
          </a:p>
          <a:p>
            <a:pPr algn="ctr" defTabSz="3483864" hangingPunct="0"/>
            <a:r>
              <a:rPr lang="hu-HU" sz="5334" dirty="0">
                <a:latin typeface="Arial" panose="020B0604020202020204" pitchFamily="34" charset="0"/>
                <a:cs typeface="Arial" panose="020B0604020202020204" pitchFamily="34" charset="0"/>
              </a:rPr>
              <a:t>Közterület megvilágítása</a:t>
            </a:r>
          </a:p>
          <a:p>
            <a:pPr algn="ctr" defTabSz="3483864" hangingPunct="0"/>
            <a:r>
              <a:rPr lang="hu-HU" sz="533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Összefüggő területen</a:t>
            </a:r>
            <a:endParaRPr lang="hu-HU" sz="533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83864" hangingPunct="0"/>
            <a:r>
              <a:rPr lang="hu-HU" sz="533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Meghatározott időtartamban</a:t>
            </a:r>
          </a:p>
          <a:p>
            <a:pPr algn="ctr" defTabSz="3483864" hangingPunct="0"/>
            <a:r>
              <a:rPr lang="hu-HU" sz="5334" dirty="0">
                <a:latin typeface="Arial" panose="020B0604020202020204" pitchFamily="34" charset="0"/>
                <a:cs typeface="Arial" panose="020B0604020202020204" pitchFamily="34" charset="0"/>
              </a:rPr>
              <a:t>Villamos üzemben</a:t>
            </a:r>
            <a:endParaRPr lang="hu-HU" sz="533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8" name="Szövegdoboz 9">
            <a:extLst>
              <a:ext uri="{FF2B5EF4-FFF2-40B4-BE49-F238E27FC236}">
                <a16:creationId xmlns:a16="http://schemas.microsoft.com/office/drawing/2014/main" id="{1480F782-3BBD-9FD6-D96E-A1865422D861}"/>
              </a:ext>
            </a:extLst>
          </p:cNvPr>
          <p:cNvSpPr txBox="1"/>
          <p:nvPr/>
        </p:nvSpPr>
        <p:spPr>
          <a:xfrm>
            <a:off x="32459377" y="14607062"/>
            <a:ext cx="12610268" cy="363524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4191" tIns="174191" rIns="174191" bIns="174191" numCol="1" spcCol="38100" rtlCol="0" anchor="t">
            <a:spAutoFit/>
          </a:bodyPr>
          <a:lstStyle/>
          <a:p>
            <a:pPr algn="ctr" defTabSz="3483864" hangingPunct="0"/>
            <a:r>
              <a:rPr lang="hu-HU" sz="5334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MSZ EN 13201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KÖZVILÁGÍTÁS MINŐSÉGE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5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egvilágítás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Egyenletesség</a:t>
            </a:r>
          </a:p>
        </p:txBody>
      </p:sp>
      <p:sp>
        <p:nvSpPr>
          <p:cNvPr id="39" name="Szövegdoboz 10">
            <a:extLst>
              <a:ext uri="{FF2B5EF4-FFF2-40B4-BE49-F238E27FC236}">
                <a16:creationId xmlns:a16="http://schemas.microsoft.com/office/drawing/2014/main" id="{4A715585-F0A4-E710-A7EF-2CF4CE422295}"/>
              </a:ext>
            </a:extLst>
          </p:cNvPr>
          <p:cNvSpPr txBox="1"/>
          <p:nvPr/>
        </p:nvSpPr>
        <p:spPr>
          <a:xfrm>
            <a:off x="16842665" y="18646508"/>
            <a:ext cx="12644722" cy="609784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4191" tIns="174191" rIns="174191" bIns="174191" numCol="1" spcCol="38100" rtlCol="0" anchor="t">
            <a:spAutoFit/>
          </a:bodyPr>
          <a:lstStyle/>
          <a:p>
            <a:pPr algn="ctr" defTabSz="3483864" hangingPunct="0"/>
            <a:r>
              <a:rPr lang="hu-HU" sz="5334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VET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ÁRAMHÁLÓZATI ELOSZTÓ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Elosztói engedélyes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Természetes monopólium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Regulált díjak</a:t>
            </a:r>
          </a:p>
          <a:p>
            <a:pPr algn="ctr" defTabSz="3483864" hangingPunct="0"/>
            <a:r>
              <a:rPr lang="hu-HU" sz="5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Passzív elemek üzemeltetője</a:t>
            </a:r>
            <a:endParaRPr lang="en-GB" sz="5334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3483864" hangingPunct="0"/>
            <a:r>
              <a:rPr lang="en-GB" sz="5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Üzemviteli megállapodás</a:t>
            </a:r>
            <a:endParaRPr lang="hu-HU" sz="5334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0" name="Szövegdoboz 11">
            <a:extLst>
              <a:ext uri="{FF2B5EF4-FFF2-40B4-BE49-F238E27FC236}">
                <a16:creationId xmlns:a16="http://schemas.microsoft.com/office/drawing/2014/main" id="{BEF98321-EFE9-46A5-20B0-7A377007CD03}"/>
              </a:ext>
            </a:extLst>
          </p:cNvPr>
          <p:cNvSpPr txBox="1"/>
          <p:nvPr/>
        </p:nvSpPr>
        <p:spPr>
          <a:xfrm>
            <a:off x="29844680" y="18638197"/>
            <a:ext cx="12644722" cy="609784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4191" tIns="174191" rIns="174191" bIns="174191" numCol="1" spcCol="38100" rtlCol="0" anchor="t">
            <a:spAutoFit/>
          </a:bodyPr>
          <a:lstStyle/>
          <a:p>
            <a:pPr algn="ctr" defTabSz="3483864" hangingPunct="0"/>
            <a:r>
              <a:rPr lang="hu-HU" sz="5334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VET</a:t>
            </a:r>
          </a:p>
          <a:p>
            <a:pPr algn="ctr" defTabSz="3483864" hangingPunct="0"/>
            <a:r>
              <a:rPr lang="hu-HU" sz="5334" dirty="0">
                <a:latin typeface="Arial" panose="020B0604020202020204" pitchFamily="34" charset="0"/>
                <a:cs typeface="Arial" panose="020B0604020202020204" pitchFamily="34" charset="0"/>
              </a:rPr>
              <a:t>KÖZVILÁGÍTÁSI ÜZEMELTETŐ</a:t>
            </a:r>
          </a:p>
          <a:p>
            <a:pPr algn="ctr" defTabSz="3483864" hangingPunct="0"/>
            <a:r>
              <a:rPr lang="hu-HU" sz="5334" dirty="0">
                <a:latin typeface="Arial" panose="020B0604020202020204" pitchFamily="34" charset="0"/>
                <a:cs typeface="Arial" panose="020B0604020202020204" pitchFamily="34" charset="0"/>
              </a:rPr>
              <a:t>Közvilágítási üzemeltetési engedélyes</a:t>
            </a:r>
          </a:p>
          <a:p>
            <a:pPr algn="ctr" defTabSz="3483864" hangingPunct="0"/>
            <a:r>
              <a:rPr lang="hu-HU" sz="5334" dirty="0">
                <a:latin typeface="Arial" panose="020B0604020202020204" pitchFamily="34" charset="0"/>
                <a:cs typeface="Arial" panose="020B0604020202020204" pitchFamily="34" charset="0"/>
              </a:rPr>
              <a:t>Versenypiaci szereplő</a:t>
            </a:r>
          </a:p>
          <a:p>
            <a:pPr algn="ctr" defTabSz="3483864" hangingPunct="0"/>
            <a:r>
              <a:rPr lang="hu-HU" sz="5334" dirty="0">
                <a:latin typeface="Arial" panose="020B0604020202020204" pitchFamily="34" charset="0"/>
                <a:cs typeface="Arial" panose="020B0604020202020204" pitchFamily="34" charset="0"/>
              </a:rPr>
              <a:t>Szabadpiaci díjak</a:t>
            </a:r>
          </a:p>
          <a:p>
            <a:pPr algn="ctr" defTabSz="3483864" hangingPunct="0"/>
            <a:r>
              <a:rPr lang="hu-HU" sz="533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Aktív elemek üzemeltetője</a:t>
            </a:r>
            <a:endParaRPr lang="en-GB" sz="533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3483864" hangingPunct="0"/>
            <a:r>
              <a:rPr lang="en-GB" sz="533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Üzemviteli</a:t>
            </a:r>
            <a:r>
              <a:rPr lang="en-GB" sz="533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en-GB" sz="533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megállapodás</a:t>
            </a:r>
            <a:endParaRPr lang="hu-HU" sz="533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1" name="Szövegdoboz 12">
            <a:extLst>
              <a:ext uri="{FF2B5EF4-FFF2-40B4-BE49-F238E27FC236}">
                <a16:creationId xmlns:a16="http://schemas.microsoft.com/office/drawing/2014/main" id="{B6F8A59C-DB4E-38AD-3A2E-4FBFCB6DE5E2}"/>
              </a:ext>
            </a:extLst>
          </p:cNvPr>
          <p:cNvSpPr txBox="1"/>
          <p:nvPr/>
        </p:nvSpPr>
        <p:spPr>
          <a:xfrm>
            <a:off x="32455581" y="4243033"/>
            <a:ext cx="12644722" cy="363524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4191" tIns="174191" rIns="174191" bIns="174191" numCol="1" spcCol="38100" rtlCol="0" anchor="t">
            <a:spAutoFit/>
          </a:bodyPr>
          <a:lstStyle/>
          <a:p>
            <a:pPr algn="ctr" defTabSz="3483864" hangingPunct="0"/>
            <a:r>
              <a:rPr lang="en-GB" sz="5334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KVTV</a:t>
            </a:r>
            <a:endParaRPr lang="hu-HU" sz="5334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KÖZVILÁGÍTÁS FINANSZÍROZÁSA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Normatív finanszírozás</a:t>
            </a:r>
          </a:p>
          <a:p>
            <a:pPr algn="ctr" defTabSz="3483864" hangingPunct="0"/>
            <a:r>
              <a:rPr lang="hu-HU" sz="5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Közvilágítási közfeladatra</a:t>
            </a:r>
          </a:p>
        </p:txBody>
      </p:sp>
      <p:sp>
        <p:nvSpPr>
          <p:cNvPr id="42" name="Ellipszis 3">
            <a:extLst>
              <a:ext uri="{FF2B5EF4-FFF2-40B4-BE49-F238E27FC236}">
                <a16:creationId xmlns:a16="http://schemas.microsoft.com/office/drawing/2014/main" id="{84F20592-8892-396B-56AB-EF30829D49DF}"/>
              </a:ext>
            </a:extLst>
          </p:cNvPr>
          <p:cNvSpPr/>
          <p:nvPr/>
        </p:nvSpPr>
        <p:spPr>
          <a:xfrm>
            <a:off x="17090249" y="7699060"/>
            <a:ext cx="12269343" cy="5441490"/>
          </a:xfrm>
          <a:prstGeom prst="ellipse">
            <a:avLst/>
          </a:pr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4191" tIns="174191" rIns="174191" bIns="174191" numCol="1" spcCol="38100" rtlCol="0" anchor="ctr">
            <a:spAutoFit/>
          </a:bodyPr>
          <a:lstStyle/>
          <a:p>
            <a:pPr algn="ctr" defTabSz="3483864" hangingPunct="0"/>
            <a:r>
              <a:rPr lang="en-GB" sz="762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HELYI</a:t>
            </a:r>
          </a:p>
          <a:p>
            <a:pPr algn="ctr" defTabSz="3483864" hangingPunct="0"/>
            <a:r>
              <a:rPr lang="en-GB" sz="762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(</a:t>
            </a:r>
            <a:r>
              <a:rPr lang="hu-HU" sz="762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TELEPÜLÉSI</a:t>
            </a:r>
            <a:r>
              <a:rPr lang="en-GB" sz="762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)</a:t>
            </a:r>
            <a:r>
              <a:rPr lang="hu-HU" sz="762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</a:p>
          <a:p>
            <a:pPr algn="ctr" defTabSz="3483864" hangingPunct="0"/>
            <a:r>
              <a:rPr lang="hu-HU" sz="7620" b="1">
                <a:latin typeface="Arial" panose="020B0604020202020204" pitchFamily="34" charset="0"/>
                <a:cs typeface="Arial" panose="020B0604020202020204" pitchFamily="34" charset="0"/>
              </a:rPr>
              <a:t>ÖNKORMÁNYZAT</a:t>
            </a:r>
            <a:endParaRPr lang="hu-HU" sz="762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43" name="Egyenes összekötő nyíllal 13">
            <a:extLst>
              <a:ext uri="{FF2B5EF4-FFF2-40B4-BE49-F238E27FC236}">
                <a16:creationId xmlns:a16="http://schemas.microsoft.com/office/drawing/2014/main" id="{883F2C16-823E-EEFA-C6B3-0C36A39BFE21}"/>
              </a:ext>
            </a:extLst>
          </p:cNvPr>
          <p:cNvCxnSpPr>
            <a:cxnSpLocks/>
            <a:stCxn id="42" idx="4"/>
            <a:endCxn id="39" idx="0"/>
          </p:cNvCxnSpPr>
          <p:nvPr/>
        </p:nvCxnSpPr>
        <p:spPr>
          <a:xfrm flipH="1">
            <a:off x="23165026" y="13140550"/>
            <a:ext cx="59895" cy="5505958"/>
          </a:xfrm>
          <a:prstGeom prst="straightConnector1">
            <a:avLst/>
          </a:prstGeom>
          <a:noFill/>
          <a:ln w="38100" cap="flat">
            <a:solidFill>
              <a:srgbClr val="E29C00"/>
            </a:solidFill>
            <a:prstDash val="dash"/>
            <a:miter lim="800000"/>
            <a:headEnd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Egyenes összekötő nyíllal 14">
            <a:extLst>
              <a:ext uri="{FF2B5EF4-FFF2-40B4-BE49-F238E27FC236}">
                <a16:creationId xmlns:a16="http://schemas.microsoft.com/office/drawing/2014/main" id="{F65D17E5-6530-CD20-A10A-580AE7796809}"/>
              </a:ext>
            </a:extLst>
          </p:cNvPr>
          <p:cNvCxnSpPr>
            <a:cxnSpLocks/>
            <a:stCxn id="42" idx="4"/>
          </p:cNvCxnSpPr>
          <p:nvPr/>
        </p:nvCxnSpPr>
        <p:spPr>
          <a:xfrm>
            <a:off x="23224921" y="13140550"/>
            <a:ext cx="6727962" cy="5615975"/>
          </a:xfrm>
          <a:prstGeom prst="straightConnector1">
            <a:avLst/>
          </a:prstGeom>
          <a:noFill/>
          <a:ln w="38100" cap="flat">
            <a:solidFill>
              <a:srgbClr val="E29C00"/>
            </a:solidFill>
            <a:prstDash val="dash"/>
            <a:miter lim="800000"/>
            <a:headEnd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Egyenes összekötő nyíllal 17">
            <a:extLst>
              <a:ext uri="{FF2B5EF4-FFF2-40B4-BE49-F238E27FC236}">
                <a16:creationId xmlns:a16="http://schemas.microsoft.com/office/drawing/2014/main" id="{83B1E34D-2433-34A7-5346-3B8DDEC9BC0F}"/>
              </a:ext>
            </a:extLst>
          </p:cNvPr>
          <p:cNvCxnSpPr>
            <a:cxnSpLocks/>
            <a:stCxn id="7" idx="3"/>
            <a:endCxn id="42" idx="1"/>
          </p:cNvCxnSpPr>
          <p:nvPr/>
        </p:nvCxnSpPr>
        <p:spPr>
          <a:xfrm>
            <a:off x="13799706" y="5987954"/>
            <a:ext cx="5087347" cy="2507994"/>
          </a:xfrm>
          <a:prstGeom prst="straightConnector1">
            <a:avLst/>
          </a:prstGeom>
          <a:noFill/>
          <a:ln w="38100" cap="flat">
            <a:solidFill>
              <a:srgbClr val="E29C00"/>
            </a:solidFill>
            <a:prstDash val="dash"/>
            <a:miter lim="800000"/>
            <a:headEnd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Egyenes összekötő nyíllal 20">
            <a:extLst>
              <a:ext uri="{FF2B5EF4-FFF2-40B4-BE49-F238E27FC236}">
                <a16:creationId xmlns:a16="http://schemas.microsoft.com/office/drawing/2014/main" id="{595207B5-A293-D18A-EC04-EFAEA338E05E}"/>
              </a:ext>
            </a:extLst>
          </p:cNvPr>
          <p:cNvCxnSpPr>
            <a:cxnSpLocks/>
            <a:stCxn id="41" idx="1"/>
            <a:endCxn id="42" idx="7"/>
          </p:cNvCxnSpPr>
          <p:nvPr/>
        </p:nvCxnSpPr>
        <p:spPr>
          <a:xfrm flipH="1">
            <a:off x="27562788" y="6060657"/>
            <a:ext cx="4892793" cy="2435291"/>
          </a:xfrm>
          <a:prstGeom prst="straightConnector1">
            <a:avLst/>
          </a:prstGeom>
          <a:noFill/>
          <a:ln w="38100" cap="flat">
            <a:solidFill>
              <a:srgbClr val="E29C00"/>
            </a:solidFill>
            <a:prstDash val="dash"/>
            <a:miter lim="800000"/>
            <a:headEnd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Egyenes összekötő nyíllal 23">
            <a:extLst>
              <a:ext uri="{FF2B5EF4-FFF2-40B4-BE49-F238E27FC236}">
                <a16:creationId xmlns:a16="http://schemas.microsoft.com/office/drawing/2014/main" id="{3FB86469-6241-E79F-75E7-BFC05E36219C}"/>
              </a:ext>
            </a:extLst>
          </p:cNvPr>
          <p:cNvCxnSpPr>
            <a:cxnSpLocks/>
            <a:stCxn id="9" idx="3"/>
            <a:endCxn id="42" idx="2"/>
          </p:cNvCxnSpPr>
          <p:nvPr/>
        </p:nvCxnSpPr>
        <p:spPr>
          <a:xfrm flipV="1">
            <a:off x="13825338" y="10419805"/>
            <a:ext cx="3264911" cy="22059"/>
          </a:xfrm>
          <a:prstGeom prst="straightConnector1">
            <a:avLst/>
          </a:prstGeom>
          <a:noFill/>
          <a:ln w="38100" cap="flat">
            <a:solidFill>
              <a:srgbClr val="E29C00"/>
            </a:solidFill>
            <a:prstDash val="dash"/>
            <a:miter lim="800000"/>
            <a:headEnd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Egyenes összekötő nyíllal 32">
            <a:extLst>
              <a:ext uri="{FF2B5EF4-FFF2-40B4-BE49-F238E27FC236}">
                <a16:creationId xmlns:a16="http://schemas.microsoft.com/office/drawing/2014/main" id="{8E77A8FE-90E3-35BD-9BB6-54F1E9B9294C}"/>
              </a:ext>
            </a:extLst>
          </p:cNvPr>
          <p:cNvCxnSpPr>
            <a:cxnSpLocks/>
            <a:stCxn id="37" idx="3"/>
            <a:endCxn id="42" idx="3"/>
          </p:cNvCxnSpPr>
          <p:nvPr/>
        </p:nvCxnSpPr>
        <p:spPr>
          <a:xfrm flipV="1">
            <a:off x="13923603" y="12343662"/>
            <a:ext cx="4963450" cy="3354789"/>
          </a:xfrm>
          <a:prstGeom prst="straightConnector1">
            <a:avLst/>
          </a:prstGeom>
          <a:noFill/>
          <a:ln w="38100" cap="flat">
            <a:solidFill>
              <a:srgbClr val="E29C00"/>
            </a:solidFill>
            <a:prstDash val="dash"/>
            <a:miter lim="800000"/>
            <a:headEnd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Egyenes összekötő nyíllal 41">
            <a:extLst>
              <a:ext uri="{FF2B5EF4-FFF2-40B4-BE49-F238E27FC236}">
                <a16:creationId xmlns:a16="http://schemas.microsoft.com/office/drawing/2014/main" id="{E02DFFD4-38D4-037C-564A-47E2E3311C31}"/>
              </a:ext>
            </a:extLst>
          </p:cNvPr>
          <p:cNvCxnSpPr>
            <a:cxnSpLocks/>
            <a:stCxn id="38" idx="1"/>
            <a:endCxn id="42" idx="5"/>
          </p:cNvCxnSpPr>
          <p:nvPr/>
        </p:nvCxnSpPr>
        <p:spPr>
          <a:xfrm flipH="1" flipV="1">
            <a:off x="27562788" y="12343662"/>
            <a:ext cx="4896589" cy="4081024"/>
          </a:xfrm>
          <a:prstGeom prst="straightConnector1">
            <a:avLst/>
          </a:prstGeom>
          <a:noFill/>
          <a:ln w="38100" cap="flat">
            <a:solidFill>
              <a:srgbClr val="E29C00"/>
            </a:solidFill>
            <a:prstDash val="dash"/>
            <a:miter lim="800000"/>
            <a:headEnd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Szövegdoboz 53">
            <a:extLst>
              <a:ext uri="{FF2B5EF4-FFF2-40B4-BE49-F238E27FC236}">
                <a16:creationId xmlns:a16="http://schemas.microsoft.com/office/drawing/2014/main" id="{73E07E05-3CD4-5B8A-59B6-201BEB8A7C3B}"/>
              </a:ext>
            </a:extLst>
          </p:cNvPr>
          <p:cNvSpPr txBox="1"/>
          <p:nvPr/>
        </p:nvSpPr>
        <p:spPr>
          <a:xfrm>
            <a:off x="3805793" y="18679229"/>
            <a:ext cx="12644722" cy="609784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4191" tIns="174191" rIns="174191" bIns="174191" numCol="1" spcCol="38100" rtlCol="0" anchor="t">
            <a:spAutoFit/>
          </a:bodyPr>
          <a:lstStyle/>
          <a:p>
            <a:pPr algn="ctr" defTabSz="3483864" hangingPunct="0"/>
            <a:r>
              <a:rPr lang="hu-HU" sz="5334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VET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ÁRAMKERESKEDŐ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Kereskedelmi engedélyes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Versenypiaci szereplő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Szabadpiaci díj</a:t>
            </a:r>
          </a:p>
          <a:p>
            <a:pPr algn="ctr" defTabSz="3483864" hangingPunct="0"/>
            <a:r>
              <a:rPr lang="hu-HU" sz="5334">
                <a:latin typeface="Arial" panose="020B0604020202020204" pitchFamily="34" charset="0"/>
                <a:cs typeface="Arial" panose="020B0604020202020204" pitchFamily="34" charset="0"/>
              </a:rPr>
              <a:t>Villamos energai szállítója</a:t>
            </a:r>
            <a:endParaRPr lang="en-GB" sz="5334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83864" hangingPunct="0"/>
            <a:r>
              <a:rPr lang="en-GB" sz="5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Áruellátási szerződés</a:t>
            </a:r>
            <a:endParaRPr lang="hu-HU" sz="5334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51" name="Egyenes összekötő nyíllal 54">
            <a:extLst>
              <a:ext uri="{FF2B5EF4-FFF2-40B4-BE49-F238E27FC236}">
                <a16:creationId xmlns:a16="http://schemas.microsoft.com/office/drawing/2014/main" id="{9AEC216B-D353-1D2B-D204-19D2D7FE0A2A}"/>
              </a:ext>
            </a:extLst>
          </p:cNvPr>
          <p:cNvCxnSpPr>
            <a:cxnSpLocks/>
            <a:stCxn id="42" idx="4"/>
          </p:cNvCxnSpPr>
          <p:nvPr/>
        </p:nvCxnSpPr>
        <p:spPr>
          <a:xfrm flipH="1">
            <a:off x="16496961" y="13140550"/>
            <a:ext cx="6727960" cy="5441537"/>
          </a:xfrm>
          <a:prstGeom prst="straightConnector1">
            <a:avLst/>
          </a:prstGeom>
          <a:noFill/>
          <a:ln w="38100" cap="flat">
            <a:solidFill>
              <a:srgbClr val="E29C00"/>
            </a:solidFill>
            <a:prstDash val="dash"/>
            <a:miter lim="800000"/>
            <a:headEnd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4" name="Szövegdoboz 12">
            <a:extLst>
              <a:ext uri="{FF2B5EF4-FFF2-40B4-BE49-F238E27FC236}">
                <a16:creationId xmlns:a16="http://schemas.microsoft.com/office/drawing/2014/main" id="{1E2C3A49-E417-C916-2EAE-994F0531815D}"/>
              </a:ext>
            </a:extLst>
          </p:cNvPr>
          <p:cNvSpPr txBox="1"/>
          <p:nvPr/>
        </p:nvSpPr>
        <p:spPr>
          <a:xfrm>
            <a:off x="32464799" y="8231835"/>
            <a:ext cx="12610268" cy="609784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4191" tIns="174191" rIns="174191" bIns="174191" numCol="1" spcCol="38100" rtlCol="0" anchor="t">
            <a:spAutoFit/>
          </a:bodyPr>
          <a:lstStyle/>
          <a:p>
            <a:pPr algn="ctr" defTabSz="3483864" hangingPunct="0"/>
            <a:r>
              <a:rPr lang="en-GB" sz="5334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EU RoHS &amp; EcoDesign</a:t>
            </a:r>
            <a:endParaRPr lang="hu-HU" sz="5334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algn="ctr" defTabSz="3483864" hangingPunct="0"/>
            <a:r>
              <a:rPr lang="en-GB" sz="5334">
                <a:latin typeface="Arial" panose="020B0604020202020204" pitchFamily="34" charset="0"/>
                <a:cs typeface="Arial" panose="020B0604020202020204" pitchFamily="34" charset="0"/>
              </a:rPr>
              <a:t>2009-2012. izzólámpa, halogénlámpa</a:t>
            </a:r>
          </a:p>
          <a:p>
            <a:pPr algn="ctr" defTabSz="3483864" hangingPunct="0"/>
            <a:r>
              <a:rPr lang="en-GB" sz="5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2015: higanylámpa, kisnyomású nátrium</a:t>
            </a:r>
          </a:p>
          <a:p>
            <a:pPr algn="ctr" defTabSz="3483864" hangingPunct="0"/>
            <a:r>
              <a:rPr lang="en-GB" sz="5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2016-2018: halogénreflektor</a:t>
            </a:r>
          </a:p>
          <a:p>
            <a:pPr algn="ctr" defTabSz="3483864" hangingPunct="0"/>
            <a:r>
              <a:rPr lang="en-GB" sz="5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2021: lineáris fénycső</a:t>
            </a:r>
          </a:p>
          <a:p>
            <a:pPr algn="ctr" defTabSz="3483864" hangingPunct="0"/>
            <a:r>
              <a:rPr lang="en-GB" sz="533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2023-2027: kompakt fénycső, nagynyomású nátrium</a:t>
            </a:r>
            <a:endParaRPr lang="hu-HU" sz="5334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84" name="Egyenes összekötő nyíllal 20">
            <a:extLst>
              <a:ext uri="{FF2B5EF4-FFF2-40B4-BE49-F238E27FC236}">
                <a16:creationId xmlns:a16="http://schemas.microsoft.com/office/drawing/2014/main" id="{9C35B57A-F86A-0817-C400-0E89EB1E4748}"/>
              </a:ext>
            </a:extLst>
          </p:cNvPr>
          <p:cNvCxnSpPr>
            <a:cxnSpLocks/>
            <a:stCxn id="74" idx="1"/>
            <a:endCxn id="42" idx="6"/>
          </p:cNvCxnSpPr>
          <p:nvPr/>
        </p:nvCxnSpPr>
        <p:spPr>
          <a:xfrm flipH="1" flipV="1">
            <a:off x="29359592" y="10419805"/>
            <a:ext cx="3105207" cy="860952"/>
          </a:xfrm>
          <a:prstGeom prst="straightConnector1">
            <a:avLst/>
          </a:prstGeom>
          <a:noFill/>
          <a:ln w="38100" cap="flat">
            <a:solidFill>
              <a:srgbClr val="E29C00"/>
            </a:solidFill>
            <a:prstDash val="dash"/>
            <a:miter lim="800000"/>
            <a:headEnd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DE0409-3784-DDD2-F8ED-2FCD46802B3C}"/>
              </a:ext>
            </a:extLst>
          </p:cNvPr>
          <p:cNvSpPr txBox="1"/>
          <p:nvPr/>
        </p:nvSpPr>
        <p:spPr>
          <a:xfrm>
            <a:off x="1975753" y="1330269"/>
            <a:ext cx="19907930" cy="187652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cs-CZ" b="1" dirty="0">
                <a:latin typeface="Arial"/>
                <a:cs typeface="Arial"/>
              </a:rPr>
              <a:t>Közvilágítás szabályozása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69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D80151-F81E-3D69-A643-0F05C281BA48}"/>
              </a:ext>
            </a:extLst>
          </p:cNvPr>
          <p:cNvSpPr txBox="1"/>
          <p:nvPr/>
        </p:nvSpPr>
        <p:spPr>
          <a:xfrm>
            <a:off x="23225919" y="6619121"/>
            <a:ext cx="23659046" cy="1510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96" b="1" dirty="0" err="1">
                <a:latin typeface="Arial" panose="020B0604020202020204" pitchFamily="34" charset="0"/>
                <a:cs typeface="Arial" panose="020B0604020202020204" pitchFamily="34" charset="0"/>
              </a:rPr>
              <a:t>Közvilágításra</a:t>
            </a:r>
            <a:r>
              <a:rPr lang="en-GB" sz="609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b="1" dirty="0" err="1">
                <a:latin typeface="Arial" panose="020B0604020202020204" pitchFamily="34" charset="0"/>
                <a:cs typeface="Arial" panose="020B0604020202020204" pitchFamily="34" charset="0"/>
              </a:rPr>
              <a:t>kötelezett</a:t>
            </a:r>
            <a:r>
              <a:rPr lang="en-GB" sz="609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b="1" dirty="0" err="1">
                <a:latin typeface="Arial" panose="020B0604020202020204" pitchFamily="34" charset="0"/>
                <a:cs typeface="Arial" panose="020B0604020202020204" pitchFamily="34" charset="0"/>
              </a:rPr>
              <a:t>célja</a:t>
            </a:r>
            <a:r>
              <a:rPr lang="en-GB" sz="6096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609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fényáram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(lumen),</a:t>
            </a:r>
          </a:p>
          <a:p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megvilágítás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(lux),</a:t>
            </a:r>
          </a:p>
          <a:p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megvilágítás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egyenletessége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átlag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lux)</a:t>
            </a:r>
          </a:p>
          <a:p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optimálisan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közelítsen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világítástechnikai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szabványhoz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609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6096" b="1" dirty="0" err="1">
                <a:latin typeface="Arial" panose="020B0604020202020204" pitchFamily="34" charset="0"/>
                <a:cs typeface="Arial" panose="020B0604020202020204" pitchFamily="34" charset="0"/>
              </a:rPr>
              <a:t>Beruházás</a:t>
            </a:r>
            <a:r>
              <a:rPr lang="en-GB" sz="609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b="1" dirty="0" err="1">
                <a:latin typeface="Arial" panose="020B0604020202020204" pitchFamily="34" charset="0"/>
                <a:cs typeface="Arial" panose="020B0604020202020204" pitchFamily="34" charset="0"/>
              </a:rPr>
              <a:t>célja</a:t>
            </a:r>
            <a:r>
              <a:rPr lang="en-GB" sz="6096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fényhasznosítás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(lumen/watt),</a:t>
            </a:r>
          </a:p>
          <a:p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megvilágítás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(lux),</a:t>
            </a:r>
          </a:p>
          <a:p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megvilágítás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egyenletességének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átlag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lux)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optimális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növelése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villamos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fogyasztás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(kWh)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csökkentése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609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6096" b="1" dirty="0" err="1">
                <a:latin typeface="Arial" panose="020B0604020202020204" pitchFamily="34" charset="0"/>
                <a:cs typeface="Arial" panose="020B0604020202020204" pitchFamily="34" charset="0"/>
              </a:rPr>
              <a:t>Optimalizáló</a:t>
            </a:r>
            <a:r>
              <a:rPr lang="en-GB" sz="609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b="1" dirty="0" err="1">
                <a:latin typeface="Arial" panose="020B0604020202020204" pitchFamily="34" charset="0"/>
                <a:cs typeface="Arial" panose="020B0604020202020204" pitchFamily="34" charset="0"/>
              </a:rPr>
              <a:t>tényezők</a:t>
            </a:r>
            <a:r>
              <a:rPr lang="en-GB" sz="6096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rendelkezésre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álló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beruházási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pénz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(Ft),</a:t>
            </a:r>
          </a:p>
          <a:p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pénzügyi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megtérülés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elvárt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időszaka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hónap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közvilágítási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96" dirty="0" err="1">
                <a:latin typeface="Arial" panose="020B0604020202020204" pitchFamily="34" charset="0"/>
                <a:cs typeface="Arial" panose="020B0604020202020204" pitchFamily="34" charset="0"/>
              </a:rPr>
              <a:t>geometria</a:t>
            </a:r>
            <a:r>
              <a:rPr lang="en-GB" sz="6096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14632-C70E-4AB5-0363-C7B16779FA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90" r="7951"/>
          <a:stretch/>
        </p:blipFill>
        <p:spPr>
          <a:xfrm>
            <a:off x="858304" y="5489659"/>
            <a:ext cx="21682992" cy="17360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531B3-8F51-4454-F4E2-5402E372EE4A}"/>
              </a:ext>
            </a:extLst>
          </p:cNvPr>
          <p:cNvSpPr txBox="1"/>
          <p:nvPr/>
        </p:nvSpPr>
        <p:spPr>
          <a:xfrm>
            <a:off x="2324095" y="2546540"/>
            <a:ext cx="19907930" cy="187652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cs-CZ" b="1" dirty="0">
                <a:latin typeface="Arial"/>
                <a:cs typeface="Arial"/>
              </a:rPr>
              <a:t>Korszerűsítés célrendszere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530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EFF994-7971-0535-1446-24400299E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995194"/>
              </p:ext>
            </p:extLst>
          </p:nvPr>
        </p:nvGraphicFramePr>
        <p:xfrm>
          <a:off x="2872131" y="4394619"/>
          <a:ext cx="40707576" cy="207601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39439">
                  <a:extLst>
                    <a:ext uri="{9D8B030D-6E8A-4147-A177-3AD203B41FA5}">
                      <a16:colId xmlns:a16="http://schemas.microsoft.com/office/drawing/2014/main" val="1068166223"/>
                    </a:ext>
                  </a:extLst>
                </a:gridCol>
                <a:gridCol w="12496554">
                  <a:extLst>
                    <a:ext uri="{9D8B030D-6E8A-4147-A177-3AD203B41FA5}">
                      <a16:colId xmlns:a16="http://schemas.microsoft.com/office/drawing/2014/main" val="4051871058"/>
                    </a:ext>
                  </a:extLst>
                </a:gridCol>
                <a:gridCol w="5680250">
                  <a:extLst>
                    <a:ext uri="{9D8B030D-6E8A-4147-A177-3AD203B41FA5}">
                      <a16:colId xmlns:a16="http://schemas.microsoft.com/office/drawing/2014/main" val="1418115476"/>
                    </a:ext>
                  </a:extLst>
                </a:gridCol>
                <a:gridCol w="17191333">
                  <a:extLst>
                    <a:ext uri="{9D8B030D-6E8A-4147-A177-3AD203B41FA5}">
                      <a16:colId xmlns:a16="http://schemas.microsoft.com/office/drawing/2014/main" val="3641217724"/>
                    </a:ext>
                  </a:extLst>
                </a:gridCol>
              </a:tblGrid>
              <a:tr h="1393555">
                <a:tc>
                  <a:txBody>
                    <a:bodyPr/>
                    <a:lstStyle/>
                    <a:p>
                      <a:pPr algn="ctr"/>
                      <a:r>
                        <a:rPr lang="en-GB" sz="6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FORRÁS</a:t>
                      </a:r>
                      <a:endParaRPr lang="hu-HU" sz="6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ELNEVEZÉS</a:t>
                      </a:r>
                      <a:endParaRPr lang="hu-HU" sz="6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DIMENZIÓ</a:t>
                      </a:r>
                      <a:endParaRPr lang="hu-HU" sz="6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TARTALOM</a:t>
                      </a:r>
                      <a:endParaRPr lang="hu-HU" sz="6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/>
                </a:tc>
                <a:extLst>
                  <a:ext uri="{0D108BD9-81ED-4DB2-BD59-A6C34878D82A}">
                    <a16:rowId xmlns:a16="http://schemas.microsoft.com/office/drawing/2014/main" val="289224147"/>
                  </a:ext>
                </a:extLst>
              </a:tr>
              <a:tr h="1161296">
                <a:tc rowSpan="4">
                  <a:txBody>
                    <a:bodyPr/>
                    <a:lstStyle/>
                    <a:p>
                      <a:pPr algn="ctr"/>
                      <a:r>
                        <a:rPr lang="en-GB" sz="5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Önkormányzat</a:t>
                      </a:r>
                      <a:endParaRPr lang="en-GB" sz="5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5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5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Üzemeltető</a:t>
                      </a:r>
                      <a:endParaRPr lang="hu-HU" sz="5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Világítási</a:t>
                      </a:r>
                      <a:r>
                        <a:rPr lang="en-GB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leltár</a:t>
                      </a:r>
                      <a:endParaRPr lang="hu-HU" sz="6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  <a:endParaRPr lang="hu-HU" sz="5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fénypontok (világítótestek) száma</a:t>
                      </a:r>
                      <a:endParaRPr lang="hu-HU" sz="5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71904"/>
                  </a:ext>
                </a:extLst>
              </a:tr>
              <a:tr h="116129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hu-HU" sz="5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fényforrások elszámoló teljesítményei (típusonként)</a:t>
                      </a:r>
                      <a:endParaRPr lang="hu-HU" sz="5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632704"/>
                  </a:ext>
                </a:extLst>
              </a:tr>
              <a:tr h="116129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technológia</a:t>
                      </a:r>
                      <a:endParaRPr lang="hu-HU" sz="5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fényforrások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típusa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teljesítményszintenként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468891"/>
                  </a:ext>
                </a:extLst>
              </a:tr>
              <a:tr h="1161296">
                <a:tc vMerge="1">
                  <a:txBody>
                    <a:bodyPr/>
                    <a:lstStyle/>
                    <a:p>
                      <a:pPr algn="ctr"/>
                      <a:endParaRPr lang="hu-HU" sz="140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 sz="14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vegyes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világítótestek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gyártója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típusa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életkora</a:t>
                      </a:r>
                      <a:endParaRPr lang="hu-HU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570976"/>
                  </a:ext>
                </a:extLst>
              </a:tr>
              <a:tr h="1974203">
                <a:tc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Önkormányzat</a:t>
                      </a:r>
                    </a:p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/Kereskedő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Villamos</a:t>
                      </a:r>
                      <a:r>
                        <a:rPr lang="en-GB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ára</a:t>
                      </a:r>
                      <a:endParaRPr lang="hu-HU" sz="6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Ft/kWh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világítótestek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villamos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fogyasztásának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egységára</a:t>
                      </a:r>
                      <a:endParaRPr lang="hu-HU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343416"/>
                  </a:ext>
                </a:extLst>
              </a:tr>
              <a:tr h="1974203">
                <a:tc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Önkormányzat</a:t>
                      </a:r>
                    </a:p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/Üzemeltető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Üzemeltetés</a:t>
                      </a:r>
                      <a:r>
                        <a:rPr lang="en-GB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ára</a:t>
                      </a:r>
                      <a:endParaRPr lang="hu-HU" sz="6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Ft/</a:t>
                      </a:r>
                      <a:r>
                        <a:rPr lang="en-GB" sz="5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</a:t>
                      </a:r>
                      <a:r>
                        <a:rPr lang="en-GB" sz="5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vagy</a:t>
                      </a:r>
                      <a:r>
                        <a:rPr lang="en-GB" sz="5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Ft</a:t>
                      </a:r>
                      <a:endParaRPr lang="hu-HU" sz="5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világítótestek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üzemeltetési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egységára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vagy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összköltsége</a:t>
                      </a:r>
                      <a:endParaRPr lang="hu-HU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312339"/>
                  </a:ext>
                </a:extLst>
              </a:tr>
              <a:tr h="1161296">
                <a:tc rowSpan="2"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Önkormányzat</a:t>
                      </a:r>
                    </a:p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/Üzemeltető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Vezérlés</a:t>
                      </a:r>
                      <a:endParaRPr lang="hu-HU" sz="6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típus</a:t>
                      </a:r>
                      <a:endParaRPr lang="hu-HU" sz="5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feszültség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fényáram-vezérlés</a:t>
                      </a:r>
                      <a:endParaRPr lang="hu-HU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594154"/>
                  </a:ext>
                </a:extLst>
              </a:tr>
              <a:tr h="1161296">
                <a:tc vMerge="1">
                  <a:txBody>
                    <a:bodyPr/>
                    <a:lstStyle/>
                    <a:p>
                      <a:endParaRPr lang="hu-HU" sz="14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elv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alkonykapcsolós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autonóm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utasításos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okos</a:t>
                      </a:r>
                      <a:endParaRPr lang="hu-HU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65322"/>
                  </a:ext>
                </a:extLst>
              </a:tr>
              <a:tr h="1974203">
                <a:tc>
                  <a:txBody>
                    <a:bodyPr/>
                    <a:lstStyle/>
                    <a:p>
                      <a:pPr algn="ctr"/>
                      <a:r>
                        <a:rPr lang="en-GB" sz="5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Önkormányzat</a:t>
                      </a:r>
                      <a:endParaRPr lang="en-GB" sz="5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5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sz="5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Kereskedő</a:t>
                      </a:r>
                      <a:endParaRPr lang="hu-HU" sz="5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Villamos</a:t>
                      </a:r>
                      <a:r>
                        <a:rPr lang="en-GB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fogyasztás</a:t>
                      </a:r>
                      <a:endParaRPr lang="hu-HU" sz="6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kWh/a</a:t>
                      </a:r>
                      <a:endParaRPr lang="hu-HU" sz="5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világítótestek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mért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villamos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fogyasztása</a:t>
                      </a:r>
                      <a:endParaRPr lang="hu-HU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079825"/>
                  </a:ext>
                </a:extLst>
              </a:tr>
              <a:tr h="1974203">
                <a:tc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Önkormányzat</a:t>
                      </a:r>
                    </a:p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/Elosztó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Mérés</a:t>
                      </a:r>
                      <a:endParaRPr lang="hu-HU" sz="6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van/nincs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közvilágítási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célú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villamos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energia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felhasználás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mérése</a:t>
                      </a:r>
                      <a:endParaRPr lang="hu-HU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00305"/>
                  </a:ext>
                </a:extLst>
              </a:tr>
              <a:tr h="1451620">
                <a:tc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Tulajdonos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Világítótestek</a:t>
                      </a:r>
                      <a:r>
                        <a:rPr lang="en-GB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értéke</a:t>
                      </a:r>
                      <a:endParaRPr lang="hu-HU" sz="6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világítótestek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könyv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szerinti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értéke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ellenértéke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181665"/>
                  </a:ext>
                </a:extLst>
              </a:tr>
              <a:tr h="1451620">
                <a:tc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Önkormányzat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Tulajdonosok</a:t>
                      </a:r>
                      <a:r>
                        <a:rPr lang="en-GB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és</a:t>
                      </a:r>
                      <a:r>
                        <a:rPr lang="en-GB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birtokosok</a:t>
                      </a:r>
                      <a:endParaRPr lang="hu-HU" sz="6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dologi jog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világítótestek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tulajdonosa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és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birtokosa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68547"/>
                  </a:ext>
                </a:extLst>
              </a:tr>
              <a:tr h="1451620">
                <a:tc>
                  <a:txBody>
                    <a:bodyPr/>
                    <a:lstStyle/>
                    <a:p>
                      <a:pPr algn="ctr"/>
                      <a:r>
                        <a:rPr lang="en-GB" sz="5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Önkormányzat</a:t>
                      </a:r>
                      <a:endParaRPr lang="hu-HU" sz="5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Világítási</a:t>
                      </a:r>
                      <a:r>
                        <a:rPr lang="en-GB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térkép</a:t>
                      </a:r>
                      <a:r>
                        <a:rPr lang="en-GB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6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mesterterv</a:t>
                      </a:r>
                      <a:r>
                        <a:rPr lang="en-GB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6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lm, lx, CCT, CRI</a:t>
                      </a:r>
                      <a:endParaRPr lang="hu-HU" sz="54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világítási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geometria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adatai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világítási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feladatok</a:t>
                      </a:r>
                      <a:r>
                        <a:rPr lang="en-GB" sz="5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5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helyek</a:t>
                      </a:r>
                      <a:endParaRPr lang="hu-HU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6063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7CFE83-5547-CDF0-43E9-133FBCC61FB3}"/>
              </a:ext>
            </a:extLst>
          </p:cNvPr>
          <p:cNvSpPr txBox="1"/>
          <p:nvPr/>
        </p:nvSpPr>
        <p:spPr>
          <a:xfrm>
            <a:off x="2324095" y="1608277"/>
            <a:ext cx="19907930" cy="187652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Korszerűsítési inputadatok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9B1BDE3-262F-6943-7D2B-8B23E7938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54124"/>
              </p:ext>
            </p:extLst>
          </p:nvPr>
        </p:nvGraphicFramePr>
        <p:xfrm>
          <a:off x="6643781" y="4776557"/>
          <a:ext cx="33155839" cy="12774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5464">
                  <a:extLst>
                    <a:ext uri="{9D8B030D-6E8A-4147-A177-3AD203B41FA5}">
                      <a16:colId xmlns:a16="http://schemas.microsoft.com/office/drawing/2014/main" val="3405912608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735792335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3485449728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3398228847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1316166226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3817423967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1011478479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2884074851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2729297820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292564768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163808843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1591869697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338203428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4060517345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3021049079"/>
                    </a:ext>
                  </a:extLst>
                </a:gridCol>
                <a:gridCol w="1780025">
                  <a:extLst>
                    <a:ext uri="{9D8B030D-6E8A-4147-A177-3AD203B41FA5}">
                      <a16:colId xmlns:a16="http://schemas.microsoft.com/office/drawing/2014/main" val="1523372491"/>
                    </a:ext>
                  </a:extLst>
                </a:gridCol>
              </a:tblGrid>
              <a:tr h="1277426"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5">
                  <a:txBody>
                    <a:bodyPr/>
                    <a:lstStyle/>
                    <a:p>
                      <a:pPr algn="l"/>
                      <a:r>
                        <a:rPr lang="en-GB" sz="48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naptári hónap</a:t>
                      </a:r>
                      <a:endParaRPr lang="hu-HU" sz="4800" b="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870281"/>
                  </a:ext>
                </a:extLst>
              </a:tr>
              <a:tr h="1277426"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030029"/>
                  </a:ext>
                </a:extLst>
              </a:tr>
              <a:tr h="1277426">
                <a:tc>
                  <a:txBody>
                    <a:bodyPr/>
                    <a:lstStyle/>
                    <a:p>
                      <a:pPr algn="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FÖLMÉRÉS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890379"/>
                  </a:ext>
                </a:extLst>
              </a:tr>
              <a:tr h="1277426">
                <a:tc>
                  <a:txBody>
                    <a:bodyPr/>
                    <a:lstStyle/>
                    <a:p>
                      <a:pPr algn="r"/>
                      <a:r>
                        <a:rPr lang="en-GB" sz="4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TANULMÁNY</a:t>
                      </a:r>
                      <a:endParaRPr lang="hu-H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009152"/>
                  </a:ext>
                </a:extLst>
              </a:tr>
              <a:tr h="1277426">
                <a:tc>
                  <a:txBody>
                    <a:bodyPr/>
                    <a:lstStyle/>
                    <a:p>
                      <a:pPr algn="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AJÁNLATKÉRÉS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225629"/>
                  </a:ext>
                </a:extLst>
              </a:tr>
              <a:tr h="1277426">
                <a:tc>
                  <a:txBody>
                    <a:bodyPr/>
                    <a:lstStyle/>
                    <a:p>
                      <a:pPr algn="r"/>
                      <a:r>
                        <a:rPr lang="en-GB" sz="4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TERVEZÉS</a:t>
                      </a:r>
                      <a:endParaRPr lang="hu-H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333631"/>
                  </a:ext>
                </a:extLst>
              </a:tr>
              <a:tr h="1277426">
                <a:tc>
                  <a:txBody>
                    <a:bodyPr/>
                    <a:lstStyle/>
                    <a:p>
                      <a:pPr algn="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GYÁRTÁS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02918"/>
                  </a:ext>
                </a:extLst>
              </a:tr>
              <a:tr h="1277426">
                <a:tc>
                  <a:txBody>
                    <a:bodyPr/>
                    <a:lstStyle/>
                    <a:p>
                      <a:pPr algn="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KIVITELEZÉS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105225"/>
                  </a:ext>
                </a:extLst>
              </a:tr>
              <a:tr h="1277426">
                <a:tc>
                  <a:txBody>
                    <a:bodyPr/>
                    <a:lstStyle/>
                    <a:p>
                      <a:pPr algn="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ÜZEMBEHELYEZÉS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345551"/>
                  </a:ext>
                </a:extLst>
              </a:tr>
              <a:tr h="1277426">
                <a:tc>
                  <a:txBody>
                    <a:bodyPr/>
                    <a:lstStyle/>
                    <a:p>
                      <a:pPr algn="r"/>
                      <a:r>
                        <a:rPr lang="en-GB" sz="4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ELSZÁMOLÁS</a:t>
                      </a:r>
                      <a:endParaRPr lang="hu-HU" sz="4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8389" marR="348389" marT="174194" marB="17419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501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2EE87E5-D713-F8E1-7031-E56A4C05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016" y="17873847"/>
            <a:ext cx="8165362" cy="81653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D87A61-FB70-2483-0B41-099112CAD4B2}"/>
              </a:ext>
            </a:extLst>
          </p:cNvPr>
          <p:cNvSpPr txBox="1"/>
          <p:nvPr/>
        </p:nvSpPr>
        <p:spPr>
          <a:xfrm>
            <a:off x="2324095" y="2546540"/>
            <a:ext cx="19907930" cy="187652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Korszerűsítés időigénye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6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8D9F1-7A5C-3CC5-8DDD-54CE6054A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AEB6BE-8736-0B9C-E74A-7CCF50EF3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4" y="2882990"/>
            <a:ext cx="12240928" cy="221643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513EE2-465A-831E-9042-D667722A2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304" y="2882994"/>
            <a:ext cx="15709747" cy="11011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3FA8A-97A1-73FF-9A7F-6DA3507CB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2303" y="13894026"/>
            <a:ext cx="33785547" cy="11110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B1A112-E03B-AD9E-F9CE-80FADFDF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2049" y="2917844"/>
            <a:ext cx="18075800" cy="10933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463B14-E7D5-C09A-147E-9228415B3DBD}"/>
              </a:ext>
            </a:extLst>
          </p:cNvPr>
          <p:cNvSpPr txBox="1"/>
          <p:nvPr/>
        </p:nvSpPr>
        <p:spPr>
          <a:xfrm>
            <a:off x="1496781" y="963449"/>
            <a:ext cx="19907930" cy="187652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Korszerűsítés hatása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3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1" y="2"/>
            <a:ext cx="46451838" cy="261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0" y="2"/>
            <a:ext cx="46436017" cy="5339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5409" y="11728174"/>
            <a:ext cx="31924487" cy="1231847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ctr"/>
            <a:r>
              <a:rPr lang="hu-HU" sz="11000" b="1" dirty="0">
                <a:latin typeface="Arial Regular"/>
                <a:cs typeface="Arial Regular"/>
              </a:rPr>
              <a:t>Köszönöm a figyelmet!</a:t>
            </a: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r>
              <a:rPr lang="hu-HU" sz="11000" b="1" dirty="0">
                <a:latin typeface="Arial Regular"/>
                <a:cs typeface="Arial Regular"/>
              </a:rPr>
              <a:t>Anger Otto				2025. 03. 20</a:t>
            </a:r>
            <a:endParaRPr lang="en-US" sz="11000" b="1" dirty="0">
              <a:latin typeface="Arial Regular"/>
              <a:cs typeface="Arial Regular"/>
            </a:endParaRPr>
          </a:p>
        </p:txBody>
      </p:sp>
      <p:pic>
        <p:nvPicPr>
          <p:cNvPr id="7" name="Picture 6" descr="Asset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02" y="19632153"/>
            <a:ext cx="5695723" cy="46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6b4d1-cbb3-475a-b153-b09b1cfda6fd">
      <Terms xmlns="http://schemas.microsoft.com/office/infopath/2007/PartnerControls"/>
    </lcf76f155ced4ddcb4097134ff3c332f>
    <TaxCatchAll xmlns="382d11ad-abc2-42ca-a4bc-6e52ea70a73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3025FC4CDC9E94FA2B7D70EE9A8B3D7" ma:contentTypeVersion="16" ma:contentTypeDescription="Új dokumentum létrehozása." ma:contentTypeScope="" ma:versionID="0dc682a0a872c63522f6edab10755312">
  <xsd:schema xmlns:xsd="http://www.w3.org/2001/XMLSchema" xmlns:xs="http://www.w3.org/2001/XMLSchema" xmlns:p="http://schemas.microsoft.com/office/2006/metadata/properties" xmlns:ns2="fc56b4d1-cbb3-475a-b153-b09b1cfda6fd" xmlns:ns3="382d11ad-abc2-42ca-a4bc-6e52ea70a739" targetNamespace="http://schemas.microsoft.com/office/2006/metadata/properties" ma:root="true" ma:fieldsID="e43d1becabb65931c395cb0e04a235c9" ns2:_="" ns3:_="">
    <xsd:import namespace="fc56b4d1-cbb3-475a-b153-b09b1cfda6fd"/>
    <xsd:import namespace="382d11ad-abc2-42ca-a4bc-6e52ea70a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6b4d1-cbb3-475a-b153-b09b1cfda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6fe99b5c-86e8-4d67-a913-72ffe25a02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d11ad-abc2-42ca-a4bc-6e52ea70a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4b9749e-22e6-4611-a77c-aaa633f886fe}" ma:internalName="TaxCatchAll" ma:showField="CatchAllData" ma:web="382d11ad-abc2-42ca-a4bc-6e52ea70a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DD0FA-9280-4710-8EAF-5D27BB22E04D}">
  <ds:schemaRefs>
    <ds:schemaRef ds:uri="http://schemas.microsoft.com/office/2006/metadata/properties"/>
    <ds:schemaRef ds:uri="http://schemas.microsoft.com/office/infopath/2007/PartnerControls"/>
    <ds:schemaRef ds:uri="fc56b4d1-cbb3-475a-b153-b09b1cfda6fd"/>
    <ds:schemaRef ds:uri="382d11ad-abc2-42ca-a4bc-6e52ea70a739"/>
  </ds:schemaRefs>
</ds:datastoreItem>
</file>

<file path=customXml/itemProps2.xml><?xml version="1.0" encoding="utf-8"?>
<ds:datastoreItem xmlns:ds="http://schemas.openxmlformats.org/officeDocument/2006/customXml" ds:itemID="{1C33F83A-1B5D-47F5-BAD8-32687FFEC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6b4d1-cbb3-475a-b153-b09b1cfda6fd"/>
    <ds:schemaRef ds:uri="382d11ad-abc2-42ca-a4bc-6e52ea70a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3A3925-7FA6-45DA-87FA-26B63E0495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436</Words>
  <Application>Microsoft Office PowerPoint</Application>
  <PresentationFormat>Egyéni</PresentationFormat>
  <Paragraphs>165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Arial Bold</vt:lpstr>
      <vt:lpstr>Arial Regular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coollab</dc:creator>
  <cp:lastModifiedBy>Rudolf Pencz</cp:lastModifiedBy>
  <cp:revision>33</cp:revision>
  <dcterms:created xsi:type="dcterms:W3CDTF">2021-02-22T15:24:10Z</dcterms:created>
  <dcterms:modified xsi:type="dcterms:W3CDTF">2025-04-11T11:53:02Z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0x01010093025FC4CDC9E94FA2B7D70EE9A8B3D7</vt:lpwstr>
  </property>
</Properties>
</file>