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66" r:id="rId2"/>
    <p:sldMasterId id="2147483987" r:id="rId3"/>
    <p:sldMasterId id="2147483989" r:id="rId4"/>
    <p:sldMasterId id="2147483995" r:id="rId5"/>
  </p:sldMasterIdLst>
  <p:handoutMasterIdLst>
    <p:handoutMasterId r:id="rId21"/>
  </p:handoutMasterIdLst>
  <p:sldIdLst>
    <p:sldId id="271" r:id="rId6"/>
    <p:sldId id="273" r:id="rId7"/>
    <p:sldId id="283" r:id="rId8"/>
    <p:sldId id="284" r:id="rId9"/>
    <p:sldId id="290" r:id="rId10"/>
    <p:sldId id="291" r:id="rId11"/>
    <p:sldId id="292" r:id="rId12"/>
    <p:sldId id="285" r:id="rId13"/>
    <p:sldId id="293" r:id="rId14"/>
    <p:sldId id="288" r:id="rId15"/>
    <p:sldId id="281" r:id="rId16"/>
    <p:sldId id="294" r:id="rId17"/>
    <p:sldId id="280" r:id="rId18"/>
    <p:sldId id="272" r:id="rId19"/>
    <p:sldId id="274" r:id="rId20"/>
  </p:sldIdLst>
  <p:sldSz cx="9144000" cy="6858000" type="screen4x3"/>
  <p:notesSz cx="7099300" cy="10234613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53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3" autoAdjust="0"/>
    <p:restoredTop sz="94660"/>
  </p:normalViewPr>
  <p:slideViewPr>
    <p:cSldViewPr>
      <p:cViewPr varScale="1">
        <p:scale>
          <a:sx n="65" d="100"/>
          <a:sy n="65" d="100"/>
        </p:scale>
        <p:origin x="130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35" tIns="47668" rIns="95335" bIns="47668" numCol="1" anchor="t" anchorCtr="0" compatLnSpc="1">
            <a:prstTxWarp prst="textNoShape">
              <a:avLst/>
            </a:prstTxWarp>
          </a:bodyPr>
          <a:lstStyle>
            <a:lvl1pPr defTabSz="954088" eaLnBrk="1" hangingPunct="1">
              <a:defRPr sz="1300">
                <a:latin typeface="Century Schoolbook" pitchFamily="18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35" tIns="47668" rIns="95335" bIns="47668" numCol="1" anchor="t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>
                <a:latin typeface="Century Schoolbook" pitchFamily="18" charset="0"/>
              </a:defRPr>
            </a:lvl1pPr>
          </a:lstStyle>
          <a:p>
            <a:pPr>
              <a:defRPr/>
            </a:pPr>
            <a:fld id="{1B5044E7-586A-4D22-870D-556858338754}" type="datetimeFigureOut">
              <a:rPr lang="hu-HU" altLang="hu-HU"/>
              <a:pPr>
                <a:defRPr/>
              </a:pPr>
              <a:t>2024. 07. 16.</a:t>
            </a:fld>
            <a:endParaRPr lang="hu-HU" altLang="hu-HU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35" tIns="47668" rIns="95335" bIns="47668" numCol="1" anchor="b" anchorCtr="0" compatLnSpc="1">
            <a:prstTxWarp prst="textNoShape">
              <a:avLst/>
            </a:prstTxWarp>
          </a:bodyPr>
          <a:lstStyle>
            <a:lvl1pPr defTabSz="954088" eaLnBrk="1" hangingPunct="1">
              <a:defRPr sz="1300">
                <a:latin typeface="Century Schoolbook" pitchFamily="18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35" tIns="47668" rIns="95335" bIns="47668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>
                <a:latin typeface="Century Schoolbook" pitchFamily="18" charset="0"/>
              </a:defRPr>
            </a:lvl1pPr>
          </a:lstStyle>
          <a:p>
            <a:pPr>
              <a:defRPr/>
            </a:pPr>
            <a:fld id="{4B98BF20-CE3C-4938-A693-C8E4285B0CC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églalap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églalap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églalap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Téglalap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zis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zis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lipszis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22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B8AF6-C84F-49A5-BD5F-F0A58D3354B6}" type="datetimeFigureOut">
              <a:rPr lang="hu-HU"/>
              <a:pPr>
                <a:defRPr/>
              </a:pPr>
              <a:t>2024. 07. 16.</a:t>
            </a:fld>
            <a:endParaRPr lang="hu-HU"/>
          </a:p>
        </p:txBody>
      </p:sp>
      <p:sp>
        <p:nvSpPr>
          <p:cNvPr id="23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4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F18FF-7889-4A15-9200-F18BC033BD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35237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C39B-58AC-4305-AB97-5587904795BF}" type="datetimeFigureOut">
              <a:rPr lang="hu-HU"/>
              <a:pPr>
                <a:defRPr/>
              </a:pPr>
              <a:t>2024. 07. 16.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43515-66AC-42CD-803A-C3C00D8F32D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3331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D4EB9-2347-467C-BDA7-C502899AC826}" type="datetimeFigureOut">
              <a:rPr lang="hu-HU"/>
              <a:pPr>
                <a:defRPr/>
              </a:pPr>
              <a:t>2024. 07. 16.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B474-8D7C-4DC3-92B6-025A15B6D6F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97169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17B0B-8960-4F5B-80CC-8E61A2B26D6E}" type="datetimeFigureOut">
              <a:rPr lang="hu-HU"/>
              <a:pPr>
                <a:defRPr/>
              </a:pPr>
              <a:t>2024. 07. 16.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3A122-BA83-4B9D-84BF-63A7A2D88C5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177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BA7B1-73EB-4619-A067-1B0C724CC9E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25665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B199C-0295-4FC2-9007-76D46E94D9D9}" type="datetimeFigureOut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8DFD7E-F5F9-472B-914B-3DFF00383D8D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1D4577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1D4577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6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B199C-0295-4FC2-9007-76D46E94D9D9}" type="datetimeFigureOut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8DFD7E-F5F9-472B-914B-3DFF00383D8D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1D4577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1D4577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61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B199C-0295-4FC2-9007-76D46E94D9D9}" type="datetimeFigureOut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8DFD7E-F5F9-472B-914B-3DFF00383D8D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1D4577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1D4577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1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26E63E-76A3-43D7-A5CD-3D6A63660CCA}" type="datetimeFigureOut">
              <a:rPr lang="hu-HU"/>
              <a:pPr>
                <a:defRPr/>
              </a:pPr>
              <a:t>2024. 07. 16.</a:t>
            </a:fld>
            <a:endParaRPr lang="hu-HU"/>
          </a:p>
        </p:txBody>
      </p:sp>
      <p:sp>
        <p:nvSpPr>
          <p:cNvPr id="5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B5027-1C99-4D6A-9364-C5B4CE9B5E4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6" name="Élőláb hely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01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églalap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églalap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églalap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Téglalap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lipszis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lipszis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lipszis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zis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zis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38598-5CE9-43DF-9891-BF5037138296}" type="datetimeFigureOut">
              <a:rPr lang="hu-HU"/>
              <a:pPr>
                <a:defRPr/>
              </a:pPr>
              <a:t>2024. 07. 16.</a:t>
            </a:fld>
            <a:endParaRPr lang="hu-HU"/>
          </a:p>
        </p:txBody>
      </p:sp>
      <p:sp>
        <p:nvSpPr>
          <p:cNvPr id="21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1474E-7627-4168-A6AA-1201160C630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11645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22276-5714-4645-82BA-2E315FAA0B58}" type="datetimeFigureOut">
              <a:rPr lang="hu-HU"/>
              <a:pPr>
                <a:defRPr/>
              </a:pPr>
              <a:t>2024. 07. 16.</a:t>
            </a:fld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5C6B4-D945-4F82-A3A1-5276485B864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4211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3093F-D4BF-4C6F-9066-003A37D90284}" type="datetimeFigureOut">
              <a:rPr lang="hu-HU"/>
              <a:pPr>
                <a:defRPr/>
              </a:pPr>
              <a:t>2024. 07. 16.</a:t>
            </a:fld>
            <a:endParaRPr 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96913-07A1-4E9A-9C46-29BB096FF7D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6774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A8C880C-4ED6-4381-A483-DF2DA5603200}" type="datetimeFigureOut">
              <a:rPr lang="hu-HU"/>
              <a:pPr>
                <a:defRPr/>
              </a:pPr>
              <a:t>2024. 07. 16.</a:t>
            </a:fld>
            <a:endParaRPr lang="hu-HU"/>
          </a:p>
        </p:txBody>
      </p:sp>
      <p:sp>
        <p:nvSpPr>
          <p:cNvPr id="4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36DC-0CCC-4199-8664-36691691F83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5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980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48E1A-A612-49B9-880E-75CD00A83CE9}" type="datetimeFigureOut">
              <a:rPr lang="hu-HU"/>
              <a:pPr>
                <a:defRPr/>
              </a:pPr>
              <a:t>2024. 07. 16.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BE1DD-4F11-426D-9480-2A6935FE625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1724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enes összekötő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Egyenes összekötő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Egyenes összekötő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Egyenes összekötő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églalap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Egyenes összekötő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Ellipszis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2" name="Dátum helye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1954FB-9987-4A37-AEA2-6564117BF347}" type="datetimeFigureOut">
              <a:rPr lang="hu-HU"/>
              <a:pPr>
                <a:defRPr/>
              </a:pPr>
              <a:t>2024. 07. 16.</a:t>
            </a:fld>
            <a:endParaRPr lang="hu-HU"/>
          </a:p>
        </p:txBody>
      </p:sp>
      <p:sp>
        <p:nvSpPr>
          <p:cNvPr id="13" name="Dia számának helye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AC05-3A80-485D-9FCE-591DE257BB3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14" name="Élőláb hely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6094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enes összekötő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Egyenes összekötő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églalap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Egyenes összekötő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Egyenes összekötő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F618F3-C422-4AEC-803B-9D392D8AA683}" type="datetimeFigureOut">
              <a:rPr lang="hu-HU"/>
              <a:pPr>
                <a:defRPr/>
              </a:pPr>
              <a:t>2024. 07. 16.</a:t>
            </a:fld>
            <a:endParaRPr lang="hu-HU"/>
          </a:p>
        </p:txBody>
      </p:sp>
      <p:sp>
        <p:nvSpPr>
          <p:cNvPr id="13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C9BD-C764-407F-B4FA-30FDA03AF66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14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15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28" name="Szöveg hely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7CC04D-1F04-4A3D-8282-DC1BEDF52582}" type="datetimeFigureOut">
              <a:rPr lang="hu-HU"/>
              <a:pPr>
                <a:defRPr/>
              </a:pPr>
              <a:t>2024. 07. 16.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Ellipszis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481C2CAF-90E8-4EE7-A568-F0951524A1A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74" r:id="rId4"/>
    <p:sldLayoutId id="2147483975" r:id="rId5"/>
    <p:sldLayoutId id="2147483984" r:id="rId6"/>
    <p:sldLayoutId id="2147483976" r:id="rId7"/>
    <p:sldLayoutId id="2147483985" r:id="rId8"/>
    <p:sldLayoutId id="2147483986" r:id="rId9"/>
    <p:sldLayoutId id="2147483977" r:id="rId10"/>
    <p:sldLayoutId id="2147483978" r:id="rId11"/>
    <p:sldLayoutId id="21474839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E1F54497-C4BB-4847-8F1B-F44F3F07307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7EAD8-3202-4569-AB9F-E5F551FA355C}" type="datetimeFigureOut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1D4577"/>
                </a:solidFill>
                <a:latin typeface="Constantia" panose="02030602050306030303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E09ADD-43FB-4B15-858C-FCAA25184433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1D4577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1D4577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59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7EAD8-3202-4569-AB9F-E5F551FA355C}" type="datetimeFigureOut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1D4577"/>
                </a:solidFill>
                <a:latin typeface="Constantia" panose="02030602050306030303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E09ADD-43FB-4B15-858C-FCAA25184433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1D4577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1D4577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579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7EAD8-3202-4569-AB9F-E5F551FA355C}" type="datetimeFigureOut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1D4577"/>
                </a:solidFill>
                <a:latin typeface="Constantia" panose="02030602050306030303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E09ADD-43FB-4B15-858C-FCAA25184433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1D4577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1D4577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86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-23813" y="0"/>
            <a:ext cx="9167813" cy="80637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defRPr/>
            </a:pPr>
            <a:endParaRPr lang="hu-HU" altLang="hu-HU" b="1" smtClean="0">
              <a:solidFill>
                <a:srgbClr val="FF9900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hu-HU" altLang="hu-HU" sz="28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„</a:t>
            </a:r>
            <a:r>
              <a:rPr lang="en-GB" sz="28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GTKB Kft. sajtónyilvános rendezvény</a:t>
            </a:r>
            <a:r>
              <a:rPr lang="hu-HU" sz="28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e</a:t>
            </a:r>
            <a:r>
              <a:rPr lang="hu-HU" altLang="hu-HU" sz="28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”</a:t>
            </a:r>
          </a:p>
          <a:p>
            <a:pPr algn="ctr" eaLnBrk="1" hangingPunct="1">
              <a:defRPr/>
            </a:pPr>
            <a:r>
              <a:rPr lang="en-GB" sz="20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2019-1.1.1 - PIACI KFI – 2019-00128</a:t>
            </a:r>
            <a:r>
              <a:rPr lang="hu-HU" sz="20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20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fejlesztési projekt</a:t>
            </a:r>
            <a:r>
              <a:rPr lang="hu-HU" sz="20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20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eredményei</a:t>
            </a:r>
            <a:r>
              <a:rPr lang="hu-HU" sz="20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ről</a:t>
            </a:r>
            <a:r>
              <a:rPr lang="hu-HU" altLang="hu-HU" sz="20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hu-HU" altLang="hu-HU" sz="20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hu-HU" altLang="hu-HU" sz="28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Budapest, 2024. július 17.</a:t>
            </a:r>
            <a:br>
              <a:rPr lang="hu-HU" altLang="hu-HU" sz="28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</a:br>
            <a:endParaRPr lang="hu-HU" altLang="hu-HU" sz="2000" b="1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GB" sz="3200" b="1" smtClean="0">
                <a:solidFill>
                  <a:srgbClr val="00B050"/>
                </a:solidFill>
                <a:latin typeface="Arial" panose="020B0604020202020204" pitchFamily="34" charset="0"/>
              </a:rPr>
              <a:t>E-vitamin</a:t>
            </a:r>
            <a:r>
              <a:rPr lang="hu-HU" sz="3200" b="1" smtClean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sz="3200" b="1" smtClean="0">
                <a:solidFill>
                  <a:srgbClr val="00B050"/>
                </a:solidFill>
                <a:latin typeface="Arial" panose="020B0604020202020204" pitchFamily="34" charset="0"/>
              </a:rPr>
              <a:t>koncentrátum </a:t>
            </a:r>
            <a:r>
              <a:rPr lang="hu-HU" sz="3200" b="1" smtClean="0">
                <a:solidFill>
                  <a:srgbClr val="00B050"/>
                </a:solidFill>
                <a:latin typeface="Arial" panose="020B0604020202020204" pitchFamily="34" charset="0"/>
              </a:rPr>
              <a:t>felhasználása a sertés és a brojlercsirke takarmányozásában</a:t>
            </a:r>
          </a:p>
          <a:p>
            <a:pPr algn="ctr" eaLnBrk="1" hangingPunct="1">
              <a:defRPr/>
            </a:pPr>
            <a:r>
              <a:rPr lang="hu-HU" altLang="hu-HU" sz="2400" b="1" smtClean="0">
                <a:solidFill>
                  <a:srgbClr val="92D050"/>
                </a:solidFill>
                <a:latin typeface="Arial" panose="020B0604020202020204" pitchFamily="34" charset="0"/>
              </a:rPr>
              <a:t>Lehetőségek az állati eredetű élelmiszerekben egyes biológiailag aktív vegyület szintjének növelésére</a:t>
            </a:r>
          </a:p>
          <a:p>
            <a:pPr algn="ctr" eaLnBrk="1" hangingPunct="1">
              <a:defRPr/>
            </a:pPr>
            <a:endParaRPr lang="hu-HU" altLang="hu-HU" sz="1200" b="1" smtClean="0">
              <a:solidFill>
                <a:srgbClr val="FF9900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hu-HU" altLang="hu-HU" sz="32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Dr. FÉBEL  HEDVIG</a:t>
            </a:r>
            <a:r>
              <a:rPr lang="hu-HU" altLang="hu-HU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hu-HU" altLang="hu-HU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hu-HU" altLang="hu-HU" sz="20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kutató professzor</a:t>
            </a:r>
          </a:p>
          <a:p>
            <a:pPr algn="ctr" eaLnBrk="1" hangingPunct="1">
              <a:defRPr/>
            </a:pPr>
            <a:endParaRPr lang="hu-HU" altLang="hu-HU" sz="800" b="1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hu-HU" altLang="hu-HU" sz="20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Állatorvostudományi Egyetem, Budapest</a:t>
            </a:r>
          </a:p>
          <a:p>
            <a:pPr algn="ctr" eaLnBrk="1" hangingPunct="1">
              <a:defRPr/>
            </a:pPr>
            <a:r>
              <a:rPr lang="hu-HU" altLang="hu-HU" sz="20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Állattenyésztési és Takarmányozási Kutatóintézet, Herceghalom</a:t>
            </a:r>
          </a:p>
          <a:p>
            <a:pPr algn="ctr" eaLnBrk="1" hangingPunct="1">
              <a:defRPr/>
            </a:pPr>
            <a:endParaRPr lang="hu-HU" altLang="hu-HU" sz="20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hu-HU" altLang="hu-HU" sz="3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Dr. Deák </a:t>
            </a:r>
            <a:r>
              <a:rPr lang="hu-HU" altLang="hu-HU" sz="32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Edit</a:t>
            </a:r>
          </a:p>
          <a:p>
            <a:pPr lvl="0" algn="ctr" eaLnBrk="1" hangingPunct="1">
              <a:defRPr/>
            </a:pPr>
            <a:r>
              <a:rPr lang="hu-HU" altLang="hu-HU" sz="2000" b="1" smtClean="0">
                <a:solidFill>
                  <a:srgbClr val="CF6DA4">
                    <a:lumMod val="50000"/>
                  </a:srgbClr>
                </a:solidFill>
                <a:latin typeface="Arial" panose="020B0604020202020204" pitchFamily="34" charset="0"/>
              </a:rPr>
              <a:t>minőségirányítási vezető</a:t>
            </a:r>
            <a:endParaRPr lang="hu-HU" altLang="hu-HU" sz="2000" b="1">
              <a:solidFill>
                <a:srgbClr val="CF6DA4">
                  <a:lumMod val="50000"/>
                </a:srgbClr>
              </a:solidFill>
              <a:latin typeface="Arial" panose="020B0604020202020204" pitchFamily="34" charset="0"/>
            </a:endParaRPr>
          </a:p>
          <a:p>
            <a:pPr lvl="0" algn="ctr" eaLnBrk="1" hangingPunct="1">
              <a:defRPr/>
            </a:pPr>
            <a:endParaRPr lang="hu-HU" altLang="hu-HU" sz="800" b="1">
              <a:solidFill>
                <a:srgbClr val="CF6DA4">
                  <a:lumMod val="50000"/>
                </a:srgbClr>
              </a:solidFill>
              <a:latin typeface="Arial" panose="020B0604020202020204" pitchFamily="34" charset="0"/>
            </a:endParaRPr>
          </a:p>
          <a:p>
            <a:pPr lvl="0" algn="ctr" eaLnBrk="1" hangingPunct="1">
              <a:defRPr/>
            </a:pPr>
            <a:r>
              <a:rPr lang="hu-HU" altLang="hu-HU" sz="2000" b="1" smtClean="0">
                <a:solidFill>
                  <a:srgbClr val="CF6DA4">
                    <a:lumMod val="50000"/>
                  </a:srgbClr>
                </a:solidFill>
                <a:latin typeface="Arial" panose="020B0604020202020204" pitchFamily="34" charset="0"/>
              </a:rPr>
              <a:t>Vandamme Hungária Kft., Komárom</a:t>
            </a:r>
            <a:endParaRPr lang="hu-HU" altLang="hu-HU" sz="2000" b="1">
              <a:solidFill>
                <a:srgbClr val="CF6DA4">
                  <a:lumMod val="50000"/>
                </a:srgbClr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endParaRPr lang="hu-HU" altLang="hu-HU" sz="3200" b="1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endParaRPr lang="hu-HU" altLang="hu-HU" sz="32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zövegdoboz 4"/>
          <p:cNvSpPr txBox="1">
            <a:spLocks noChangeArrowheads="1"/>
          </p:cNvSpPr>
          <p:nvPr/>
        </p:nvSpPr>
        <p:spPr bwMode="auto">
          <a:xfrm>
            <a:off x="130858" y="37922"/>
            <a:ext cx="7321462" cy="584775"/>
          </a:xfrm>
          <a:prstGeom prst="rect">
            <a:avLst/>
          </a:prstGeom>
          <a:solidFill>
            <a:srgbClr val="8000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sertéshízlalási kísérlet eredményei</a:t>
            </a:r>
          </a:p>
        </p:txBody>
      </p:sp>
      <p:graphicFrame>
        <p:nvGraphicFramePr>
          <p:cNvPr id="822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465281"/>
              </p:ext>
            </p:extLst>
          </p:nvPr>
        </p:nvGraphicFramePr>
        <p:xfrm>
          <a:off x="215677" y="1209595"/>
          <a:ext cx="8712646" cy="2291413"/>
        </p:xfrm>
        <a:graphic>
          <a:graphicData uri="http://schemas.openxmlformats.org/drawingml/2006/table">
            <a:tbl>
              <a:tblPr/>
              <a:tblGrid>
                <a:gridCol w="2663974">
                  <a:extLst>
                    <a:ext uri="{9D8B030D-6E8A-4147-A177-3AD203B41FA5}">
                      <a16:colId xmlns:a16="http://schemas.microsoft.com/office/drawing/2014/main" val="308154795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3988813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06394821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2513689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819413338"/>
                    </a:ext>
                  </a:extLst>
                </a:gridCol>
              </a:tblGrid>
              <a:tr h="7358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EAD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Kontroll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EAD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N20 0,1%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EAD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N20 0,2%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EAD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 0,2%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718790"/>
                  </a:ext>
                </a:extLst>
              </a:tr>
              <a:tr h="7353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Súlygyarapodás, 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197299"/>
                  </a:ext>
                </a:extLst>
              </a:tr>
              <a:tr h="820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Fajlagos takarmány-felhasználás, kg/kg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043320"/>
                  </a:ext>
                </a:extLst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0" y="620827"/>
            <a:ext cx="9144000" cy="519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1" i="0" u="none" strike="noStrike" kern="1200" cap="none" spc="0" normalizeH="0" baseline="0" noProof="0" smtClean="0">
                <a:ln>
                  <a:noFill/>
                </a:ln>
                <a:solidFill>
                  <a:srgbClr val="FCD5B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Naturális mutatók</a:t>
            </a:r>
          </a:p>
        </p:txBody>
      </p:sp>
      <p:sp>
        <p:nvSpPr>
          <p:cNvPr id="2" name="Téglalap 1"/>
          <p:cNvSpPr/>
          <p:nvPr/>
        </p:nvSpPr>
        <p:spPr>
          <a:xfrm>
            <a:off x="2963439" y="3703414"/>
            <a:ext cx="3478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u-HU" altLang="hu-HU" sz="2800" b="1" smtClean="0">
                <a:solidFill>
                  <a:srgbClr val="FCD5B5"/>
                </a:solidFill>
              </a:rPr>
              <a:t>Vágóhídi minősítés</a:t>
            </a:r>
            <a:endParaRPr lang="hu-HU" altLang="hu-HU" sz="2800" b="1">
              <a:solidFill>
                <a:srgbClr val="FCD5B5"/>
              </a:solidFill>
            </a:endParaRPr>
          </a:p>
        </p:txBody>
      </p:sp>
      <p:graphicFrame>
        <p:nvGraphicFramePr>
          <p:cNvPr id="8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589246"/>
              </p:ext>
            </p:extLst>
          </p:nvPr>
        </p:nvGraphicFramePr>
        <p:xfrm>
          <a:off x="98711" y="4312639"/>
          <a:ext cx="8905638" cy="2010431"/>
        </p:xfrm>
        <a:graphic>
          <a:graphicData uri="http://schemas.openxmlformats.org/drawingml/2006/table">
            <a:tbl>
              <a:tblPr/>
              <a:tblGrid>
                <a:gridCol w="3144999">
                  <a:extLst>
                    <a:ext uri="{9D8B030D-6E8A-4147-A177-3AD203B41FA5}">
                      <a16:colId xmlns:a16="http://schemas.microsoft.com/office/drawing/2014/main" val="308154795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3988813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06394821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825136891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819413338"/>
                    </a:ext>
                  </a:extLst>
                </a:gridCol>
              </a:tblGrid>
              <a:tr h="7358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EAD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Kontroll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EAD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N20 0,1%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EAD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N20 0,2%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EAD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 0,2%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718790"/>
                  </a:ext>
                </a:extLst>
              </a:tr>
              <a:tr h="637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Színhús,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197299"/>
                  </a:ext>
                </a:extLst>
              </a:tr>
              <a:tr h="63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Szalonnavastagság, </a:t>
                      </a: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330842"/>
                  </a:ext>
                </a:extLst>
              </a:tr>
            </a:tbl>
          </a:graphicData>
        </a:graphic>
      </p:graphicFrame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445" y="97970"/>
            <a:ext cx="1571429" cy="104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34925" y="80963"/>
            <a:ext cx="720137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hu-HU" altLang="hu-HU" sz="3600" b="1">
                <a:solidFill>
                  <a:srgbClr val="CCCCFF"/>
                </a:solidFill>
                <a:cs typeface="+mn-cs"/>
              </a:rPr>
              <a:t>A karaj- és combminták </a:t>
            </a:r>
            <a:endParaRPr lang="hu-HU" altLang="hu-HU" sz="3600" b="1" smtClean="0">
              <a:solidFill>
                <a:srgbClr val="CCCCFF"/>
              </a:solidFill>
              <a:cs typeface="+mn-cs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hu-HU" altLang="hu-HU" sz="3600" b="1" smtClean="0">
                <a:solidFill>
                  <a:srgbClr val="CCCCFF"/>
                </a:solidFill>
                <a:cs typeface="+mn-cs"/>
              </a:rPr>
              <a:t>E-vitamin-tartalmának </a:t>
            </a:r>
            <a:r>
              <a:rPr lang="hu-HU" altLang="hu-HU" sz="3600" b="1">
                <a:solidFill>
                  <a:srgbClr val="CCCCFF"/>
                </a:solidFill>
                <a:cs typeface="+mn-cs"/>
              </a:rPr>
              <a:t>változása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56553"/>
            <a:ext cx="4504762" cy="419047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50" y="5583740"/>
            <a:ext cx="7638095" cy="99047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861" y="1532744"/>
            <a:ext cx="4371429" cy="403809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154912"/>
            <a:ext cx="1807143" cy="120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zövegdoboz 4"/>
          <p:cNvSpPr txBox="1">
            <a:spLocks noChangeArrowheads="1"/>
          </p:cNvSpPr>
          <p:nvPr/>
        </p:nvSpPr>
        <p:spPr bwMode="auto">
          <a:xfrm>
            <a:off x="59592" y="21333"/>
            <a:ext cx="9024818" cy="523220"/>
          </a:xfrm>
          <a:prstGeom prst="rect">
            <a:avLst/>
          </a:prstGeom>
          <a:solidFill>
            <a:srgbClr val="8000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brojlercsirkék termelési paramétereinek alakulása</a:t>
            </a:r>
          </a:p>
        </p:txBody>
      </p:sp>
      <p:graphicFrame>
        <p:nvGraphicFramePr>
          <p:cNvPr id="822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14853"/>
              </p:ext>
            </p:extLst>
          </p:nvPr>
        </p:nvGraphicFramePr>
        <p:xfrm>
          <a:off x="215677" y="1336441"/>
          <a:ext cx="8712646" cy="2291413"/>
        </p:xfrm>
        <a:graphic>
          <a:graphicData uri="http://schemas.openxmlformats.org/drawingml/2006/table">
            <a:tbl>
              <a:tblPr/>
              <a:tblGrid>
                <a:gridCol w="2663974">
                  <a:extLst>
                    <a:ext uri="{9D8B030D-6E8A-4147-A177-3AD203B41FA5}">
                      <a16:colId xmlns:a16="http://schemas.microsoft.com/office/drawing/2014/main" val="308154795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3988813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06394821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2513689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819413338"/>
                    </a:ext>
                  </a:extLst>
                </a:gridCol>
              </a:tblGrid>
              <a:tr h="7358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EAD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Kontroll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EAD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N20 0,1%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EAD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N20 0,2%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EAD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 0,2%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718790"/>
                  </a:ext>
                </a:extLst>
              </a:tr>
              <a:tr h="7353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Súlygyarapodás, 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197299"/>
                  </a:ext>
                </a:extLst>
              </a:tr>
              <a:tr h="820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Fajlagos takarmány-felhasználás, kg/kg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043320"/>
                  </a:ext>
                </a:extLst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-59590" y="681700"/>
            <a:ext cx="9144000" cy="519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2800" b="1" smtClean="0">
                <a:solidFill>
                  <a:srgbClr val="FCD5B5"/>
                </a:solidFill>
              </a:rPr>
              <a:t>Nevelő fázis (11. </a:t>
            </a:r>
            <a:r>
              <a:rPr lang="hu-HU" altLang="hu-HU" sz="2800" b="1">
                <a:solidFill>
                  <a:srgbClr val="FCD5B5"/>
                </a:solidFill>
              </a:rPr>
              <a:t>– </a:t>
            </a:r>
            <a:r>
              <a:rPr lang="hu-HU" altLang="hu-HU" sz="2800" b="1" smtClean="0">
                <a:solidFill>
                  <a:srgbClr val="FCD5B5"/>
                </a:solidFill>
              </a:rPr>
              <a:t>22</a:t>
            </a:r>
            <a:r>
              <a:rPr lang="hu-HU" altLang="hu-HU" sz="2800" b="1">
                <a:solidFill>
                  <a:srgbClr val="FCD5B5"/>
                </a:solidFill>
              </a:rPr>
              <a:t>. nap)</a:t>
            </a:r>
          </a:p>
        </p:txBody>
      </p:sp>
      <p:sp>
        <p:nvSpPr>
          <p:cNvPr id="2" name="Téglalap 1"/>
          <p:cNvSpPr/>
          <p:nvPr/>
        </p:nvSpPr>
        <p:spPr>
          <a:xfrm>
            <a:off x="2339752" y="3783613"/>
            <a:ext cx="5041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u-HU" altLang="hu-HU" sz="2800" b="1" smtClean="0">
                <a:solidFill>
                  <a:srgbClr val="FCD5B5"/>
                </a:solidFill>
              </a:rPr>
              <a:t>Befejező fázis (22. – 42. nap)</a:t>
            </a:r>
            <a:endParaRPr lang="hu-HU" altLang="hu-HU" sz="2800" b="1">
              <a:solidFill>
                <a:srgbClr val="FCD5B5"/>
              </a:solidFill>
            </a:endParaRPr>
          </a:p>
        </p:txBody>
      </p:sp>
      <p:graphicFrame>
        <p:nvGraphicFramePr>
          <p:cNvPr id="8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758792"/>
              </p:ext>
            </p:extLst>
          </p:nvPr>
        </p:nvGraphicFramePr>
        <p:xfrm>
          <a:off x="119182" y="4581128"/>
          <a:ext cx="8809141" cy="2074183"/>
        </p:xfrm>
        <a:graphic>
          <a:graphicData uri="http://schemas.openxmlformats.org/drawingml/2006/table">
            <a:tbl>
              <a:tblPr/>
              <a:tblGrid>
                <a:gridCol w="2766332">
                  <a:extLst>
                    <a:ext uri="{9D8B030D-6E8A-4147-A177-3AD203B41FA5}">
                      <a16:colId xmlns:a16="http://schemas.microsoft.com/office/drawing/2014/main" val="3081547958"/>
                    </a:ext>
                  </a:extLst>
                </a:gridCol>
                <a:gridCol w="1709466">
                  <a:extLst>
                    <a:ext uri="{9D8B030D-6E8A-4147-A177-3AD203B41FA5}">
                      <a16:colId xmlns:a16="http://schemas.microsoft.com/office/drawing/2014/main" val="3539888130"/>
                    </a:ext>
                  </a:extLst>
                </a:gridCol>
                <a:gridCol w="1495783">
                  <a:extLst>
                    <a:ext uri="{9D8B030D-6E8A-4147-A177-3AD203B41FA5}">
                      <a16:colId xmlns:a16="http://schemas.microsoft.com/office/drawing/2014/main" val="4063948215"/>
                    </a:ext>
                  </a:extLst>
                </a:gridCol>
                <a:gridCol w="1495783">
                  <a:extLst>
                    <a:ext uri="{9D8B030D-6E8A-4147-A177-3AD203B41FA5}">
                      <a16:colId xmlns:a16="http://schemas.microsoft.com/office/drawing/2014/main" val="825136891"/>
                    </a:ext>
                  </a:extLst>
                </a:gridCol>
                <a:gridCol w="1341777">
                  <a:extLst>
                    <a:ext uri="{9D8B030D-6E8A-4147-A177-3AD203B41FA5}">
                      <a16:colId xmlns:a16="http://schemas.microsoft.com/office/drawing/2014/main" val="2819413338"/>
                    </a:ext>
                  </a:extLst>
                </a:gridCol>
              </a:tblGrid>
              <a:tr h="7358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EAD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Kontroll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EAD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N20 0,1%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EAD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N20 0,2%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EAD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 0,2%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718790"/>
                  </a:ext>
                </a:extLst>
              </a:tr>
              <a:tr h="637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Súlygyarapodás, 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197299"/>
                  </a:ext>
                </a:extLst>
              </a:tr>
              <a:tr h="637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Fajlagos takarmány-felhasználás, kg/kg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330842"/>
                  </a:ext>
                </a:extLst>
              </a:tr>
            </a:tbl>
          </a:graphicData>
        </a:graphic>
      </p:graphicFrame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4553"/>
            <a:ext cx="1284762" cy="147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34925" y="80963"/>
            <a:ext cx="720137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hu-HU" altLang="hu-HU" sz="3600" b="1">
                <a:solidFill>
                  <a:srgbClr val="CCCCFF"/>
                </a:solidFill>
                <a:cs typeface="+mn-cs"/>
              </a:rPr>
              <a:t>A </a:t>
            </a:r>
            <a:r>
              <a:rPr lang="hu-HU" altLang="hu-HU" sz="3600" b="1" smtClean="0">
                <a:solidFill>
                  <a:srgbClr val="CCCCFF"/>
                </a:solidFill>
                <a:cs typeface="+mn-cs"/>
              </a:rPr>
              <a:t>mell- </a:t>
            </a:r>
            <a:r>
              <a:rPr lang="hu-HU" altLang="hu-HU" sz="3600" b="1">
                <a:solidFill>
                  <a:srgbClr val="CCCCFF"/>
                </a:solidFill>
                <a:cs typeface="+mn-cs"/>
              </a:rPr>
              <a:t>és combminták </a:t>
            </a:r>
            <a:endParaRPr lang="hu-HU" altLang="hu-HU" sz="3600" b="1" smtClean="0">
              <a:solidFill>
                <a:srgbClr val="CCCCFF"/>
              </a:solidFill>
              <a:cs typeface="+mn-cs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hu-HU" altLang="hu-HU" sz="3600" b="1" smtClean="0">
                <a:solidFill>
                  <a:srgbClr val="CCCCFF"/>
                </a:solidFill>
                <a:cs typeface="+mn-cs"/>
              </a:rPr>
              <a:t>E-vitamin-tartalmának </a:t>
            </a:r>
            <a:r>
              <a:rPr lang="hu-HU" altLang="hu-HU" sz="3600" b="1">
                <a:solidFill>
                  <a:srgbClr val="CCCCFF"/>
                </a:solidFill>
                <a:cs typeface="+mn-cs"/>
              </a:rPr>
              <a:t>változása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63" y="1474226"/>
            <a:ext cx="4190476" cy="409523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705434"/>
            <a:ext cx="7552381" cy="75238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225" y="1553053"/>
            <a:ext cx="4552381" cy="415238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724" y="89288"/>
            <a:ext cx="1284762" cy="147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352928" cy="5472608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hu-HU" altLang="hu-HU" sz="2800" smtClean="0"/>
              <a:t>Az élettanilag aktív összetevő mennyisége a húsban növelhető az állatok célirányos takarmányozásával és a humán igényekhez közelíthető.  Az E-vitamin koncentrátum (OPUS EST  termékek) megfelelő takarmány- adalékanyag lehet ennek eléréséhez.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hu-HU" altLang="hu-HU" sz="2800" smtClean="0"/>
          </a:p>
          <a:p>
            <a:pPr algn="just" eaLnBrk="1" hangingPunct="1">
              <a:lnSpc>
                <a:spcPct val="90000"/>
              </a:lnSpc>
            </a:pPr>
            <a:r>
              <a:rPr lang="hu-HU" altLang="hu-HU" sz="2800" smtClean="0"/>
              <a:t>Az állati termékekben a speciális hatóanyagok szintjét az élelmiszeripari és a konyhatechnikai eljárások csökkenthetik. Ennek megállapítására további vizsgálatok szükségesek.</a:t>
            </a:r>
          </a:p>
        </p:txBody>
      </p:sp>
      <p:sp>
        <p:nvSpPr>
          <p:cNvPr id="2" name="Téglalap 1"/>
          <p:cNvSpPr/>
          <p:nvPr/>
        </p:nvSpPr>
        <p:spPr>
          <a:xfrm>
            <a:off x="1259632" y="33265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sz="3600" b="1" smtClean="0">
                <a:solidFill>
                  <a:schemeClr val="tx2">
                    <a:lumMod val="75000"/>
                  </a:schemeClr>
                </a:solidFill>
              </a:rPr>
              <a:t>KÖVETKEZTETÉSEK</a:t>
            </a:r>
            <a:endParaRPr lang="en-GB" sz="360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95288" y="5373688"/>
            <a:ext cx="8353425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000" b="1">
                <a:solidFill>
                  <a:srgbClr val="FF0000"/>
                </a:solidFill>
              </a:rPr>
              <a:t>KÖSZÖNÖM MEGTISZTELŐ </a:t>
            </a:r>
          </a:p>
          <a:p>
            <a:pPr algn="ctr" eaLnBrk="1" hangingPunct="1"/>
            <a:r>
              <a:rPr lang="hu-HU" altLang="hu-HU" sz="4000" b="1">
                <a:solidFill>
                  <a:srgbClr val="FF0000"/>
                </a:solidFill>
              </a:rPr>
              <a:t>FIGYELMÜKET!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2" y="116632"/>
            <a:ext cx="8838095" cy="497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85326"/>
            <a:ext cx="8353425" cy="674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hu-HU" altLang="hu-HU" sz="4000" b="1" cap="none" smtClean="0">
                <a:latin typeface="Bookman Old Style" panose="02050604050505020204" pitchFamily="18" charset="0"/>
              </a:rPr>
              <a:t>Szerkezet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93376"/>
            <a:ext cx="8136904" cy="598095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198" y="200486"/>
            <a:ext cx="1622857" cy="142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944813"/>
            <a:ext cx="3168650" cy="674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hu-HU" altLang="hu-HU" sz="4000" b="1" cap="none" smtClean="0">
                <a:latin typeface="Bookman Old Style" panose="02050604050505020204" pitchFamily="18" charset="0"/>
              </a:rPr>
              <a:t>E-vitamin</a:t>
            </a:r>
            <a:br>
              <a:rPr lang="hu-HU" altLang="hu-HU" sz="4000" b="1" cap="none" smtClean="0">
                <a:latin typeface="Bookman Old Style" panose="02050604050505020204" pitchFamily="18" charset="0"/>
              </a:rPr>
            </a:br>
            <a:r>
              <a:rPr lang="hu-HU" altLang="hu-HU" sz="4000" b="1" cap="none" smtClean="0">
                <a:latin typeface="Bookman Old Style" panose="02050604050505020204" pitchFamily="18" charset="0"/>
              </a:rPr>
              <a:t>fontosabb</a:t>
            </a:r>
            <a:br>
              <a:rPr lang="hu-HU" altLang="hu-HU" sz="4000" b="1" cap="none" smtClean="0">
                <a:latin typeface="Bookman Old Style" panose="02050604050505020204" pitchFamily="18" charset="0"/>
              </a:rPr>
            </a:br>
            <a:r>
              <a:rPr lang="hu-HU" altLang="hu-HU" sz="4000" b="1" cap="none" smtClean="0">
                <a:latin typeface="Bookman Old Style" panose="02050604050505020204" pitchFamily="18" charset="0"/>
              </a:rPr>
              <a:t>hatásai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64751"/>
            <a:ext cx="5732571" cy="6829143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588224" y="6605862"/>
            <a:ext cx="2276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smtClean="0"/>
              <a:t>(Idamokoro és mtsai, 2019)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3707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zövegdoboz 4"/>
          <p:cNvSpPr txBox="1">
            <a:spLocks noChangeArrowheads="1"/>
          </p:cNvSpPr>
          <p:nvPr/>
        </p:nvSpPr>
        <p:spPr bwMode="auto">
          <a:xfrm>
            <a:off x="0" y="332656"/>
            <a:ext cx="9144000" cy="646331"/>
          </a:xfrm>
          <a:prstGeom prst="rect">
            <a:avLst/>
          </a:prstGeom>
          <a:solidFill>
            <a:srgbClr val="8000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Néhány takarmány E-vitamin-tartalma</a:t>
            </a:r>
          </a:p>
        </p:txBody>
      </p:sp>
      <p:graphicFrame>
        <p:nvGraphicFramePr>
          <p:cNvPr id="29781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803543"/>
              </p:ext>
            </p:extLst>
          </p:nvPr>
        </p:nvGraphicFramePr>
        <p:xfrm>
          <a:off x="1403648" y="1340768"/>
          <a:ext cx="6588732" cy="5059680"/>
        </p:xfrm>
        <a:graphic>
          <a:graphicData uri="http://schemas.openxmlformats.org/drawingml/2006/table">
            <a:tbl>
              <a:tblPr/>
              <a:tblGrid>
                <a:gridCol w="3852428">
                  <a:extLst>
                    <a:ext uri="{9D8B030D-6E8A-4147-A177-3AD203B41FA5}">
                      <a16:colId xmlns:a16="http://schemas.microsoft.com/office/drawing/2014/main" val="7924569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953454943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Takarmány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E-vitamin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(mg/100 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878676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Kukorica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816390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Búza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807260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Extr. szójadara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38163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Extr. repcedara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093204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Extr. napraforgódara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34196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Fű (zöldtakarmány)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482142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Fűszilázs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089359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Kukoricaszilázs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972173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Rétiszéna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059614"/>
                  </a:ext>
                </a:extLst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6516216" y="6504801"/>
            <a:ext cx="2276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smtClean="0">
                <a:solidFill>
                  <a:schemeClr val="bg1"/>
                </a:solidFill>
              </a:rPr>
              <a:t>(Shastak és mtsai, 2023)</a:t>
            </a:r>
            <a:endParaRPr lang="en-GB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zövegdoboz 4"/>
          <p:cNvSpPr txBox="1">
            <a:spLocks noChangeArrowheads="1"/>
          </p:cNvSpPr>
          <p:nvPr/>
        </p:nvSpPr>
        <p:spPr bwMode="auto">
          <a:xfrm>
            <a:off x="0" y="188640"/>
            <a:ext cx="9144000" cy="584775"/>
          </a:xfrm>
          <a:prstGeom prst="rect">
            <a:avLst/>
          </a:prstGeom>
          <a:solidFill>
            <a:srgbClr val="8000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Fontosabb élelmiszerek E-vitamin-tartalma</a:t>
            </a:r>
          </a:p>
        </p:txBody>
      </p:sp>
      <p:graphicFrame>
        <p:nvGraphicFramePr>
          <p:cNvPr id="29781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298934"/>
              </p:ext>
            </p:extLst>
          </p:nvPr>
        </p:nvGraphicFramePr>
        <p:xfrm>
          <a:off x="1403648" y="974991"/>
          <a:ext cx="6588732" cy="5394960"/>
        </p:xfrm>
        <a:graphic>
          <a:graphicData uri="http://schemas.openxmlformats.org/drawingml/2006/table">
            <a:tbl>
              <a:tblPr/>
              <a:tblGrid>
                <a:gridCol w="3852428">
                  <a:extLst>
                    <a:ext uri="{9D8B030D-6E8A-4147-A177-3AD203B41FA5}">
                      <a16:colId xmlns:a16="http://schemas.microsoft.com/office/drawing/2014/main" val="7924569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953454943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Élelmiszer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E-vitamin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(mg/100 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878676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Húsok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816390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Marha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807260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Sertés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38163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Csirke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093204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Ponty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34196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Tojás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482142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089359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Sajt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972173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Tejföl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059614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Vaj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907835"/>
                  </a:ext>
                </a:extLst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6939821" y="6402250"/>
            <a:ext cx="2204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smtClean="0">
                <a:solidFill>
                  <a:schemeClr val="bg1"/>
                </a:solidFill>
              </a:rPr>
              <a:t>(Kelemen, 2014)</a:t>
            </a:r>
            <a:endParaRPr lang="en-GB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zövegdoboz 4"/>
          <p:cNvSpPr txBox="1">
            <a:spLocks noChangeArrowheads="1"/>
          </p:cNvSpPr>
          <p:nvPr/>
        </p:nvSpPr>
        <p:spPr bwMode="auto">
          <a:xfrm>
            <a:off x="0" y="620688"/>
            <a:ext cx="9144000" cy="646331"/>
          </a:xfrm>
          <a:prstGeom prst="rect">
            <a:avLst/>
          </a:prstGeom>
          <a:solidFill>
            <a:srgbClr val="8000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Olajok</a:t>
            </a:r>
            <a:r>
              <a:rPr kumimoji="0" lang="hu-HU" altLang="hu-HU" sz="3600" b="1" i="0" u="none" strike="noStrike" kern="1200" cap="none" spc="0" normalizeH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altLang="hu-H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E-vitamin-tartalma</a:t>
            </a:r>
          </a:p>
        </p:txBody>
      </p:sp>
      <p:graphicFrame>
        <p:nvGraphicFramePr>
          <p:cNvPr id="29781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811222"/>
              </p:ext>
            </p:extLst>
          </p:nvPr>
        </p:nvGraphicFramePr>
        <p:xfrm>
          <a:off x="1277634" y="1844824"/>
          <a:ext cx="6588732" cy="4053840"/>
        </p:xfrm>
        <a:graphic>
          <a:graphicData uri="http://schemas.openxmlformats.org/drawingml/2006/table">
            <a:tbl>
              <a:tblPr/>
              <a:tblGrid>
                <a:gridCol w="3852428">
                  <a:extLst>
                    <a:ext uri="{9D8B030D-6E8A-4147-A177-3AD203B41FA5}">
                      <a16:colId xmlns:a16="http://schemas.microsoft.com/office/drawing/2014/main" val="7924569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953454943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E-vitamin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(mg/100 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878676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Tökmag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816390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Repce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807260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Lenmag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38163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Napraforgó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093204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Szója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34196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Kukoricacsíra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482142"/>
                  </a:ext>
                </a:extLst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6939821" y="6138108"/>
            <a:ext cx="2204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smtClean="0">
                <a:solidFill>
                  <a:schemeClr val="bg1"/>
                </a:solidFill>
              </a:rPr>
              <a:t>(Kelemen, 2014)</a:t>
            </a:r>
            <a:endParaRPr lang="en-GB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zövegdoboz 4"/>
          <p:cNvSpPr txBox="1">
            <a:spLocks noChangeArrowheads="1"/>
          </p:cNvSpPr>
          <p:nvPr/>
        </p:nvSpPr>
        <p:spPr bwMode="auto">
          <a:xfrm>
            <a:off x="467544" y="773894"/>
            <a:ext cx="6156176" cy="1200329"/>
          </a:xfrm>
          <a:prstGeom prst="rect">
            <a:avLst/>
          </a:prstGeom>
          <a:solidFill>
            <a:srgbClr val="8000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E-vitamin-koncentrátum (olajpárlat)</a:t>
            </a:r>
          </a:p>
        </p:txBody>
      </p:sp>
      <p:graphicFrame>
        <p:nvGraphicFramePr>
          <p:cNvPr id="29781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478187"/>
              </p:ext>
            </p:extLst>
          </p:nvPr>
        </p:nvGraphicFramePr>
        <p:xfrm>
          <a:off x="739352" y="2564904"/>
          <a:ext cx="8136904" cy="3770997"/>
        </p:xfrm>
        <a:graphic>
          <a:graphicData uri="http://schemas.openxmlformats.org/drawingml/2006/table">
            <a:tbl>
              <a:tblPr/>
              <a:tblGrid>
                <a:gridCol w="3744416">
                  <a:extLst>
                    <a:ext uri="{9D8B030D-6E8A-4147-A177-3AD203B41FA5}">
                      <a16:colId xmlns:a16="http://schemas.microsoft.com/office/drawing/2014/main" val="792456900"/>
                    </a:ext>
                  </a:extLst>
                </a:gridCol>
                <a:gridCol w="2004825">
                  <a:extLst>
                    <a:ext uri="{9D8B030D-6E8A-4147-A177-3AD203B41FA5}">
                      <a16:colId xmlns:a16="http://schemas.microsoft.com/office/drawing/2014/main" val="953454943"/>
                    </a:ext>
                  </a:extLst>
                </a:gridCol>
                <a:gridCol w="2387663">
                  <a:extLst>
                    <a:ext uri="{9D8B030D-6E8A-4147-A177-3AD203B41FA5}">
                      <a16:colId xmlns:a16="http://schemas.microsoft.com/office/drawing/2014/main" val="1558909876"/>
                    </a:ext>
                  </a:extLst>
                </a:gridCol>
              </a:tblGrid>
              <a:tr h="12676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Termék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E-vitamin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(mg/g)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Zsírsavak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878676"/>
                  </a:ext>
                </a:extLst>
              </a:tr>
              <a:tr h="1396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OPUS EST N20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Palmitinsav 7-8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Sztearinsav 3-4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Olajsav 35-40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Linolsav 45-50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816390"/>
                  </a:ext>
                </a:extLst>
              </a:tr>
              <a:tr h="11067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OPUS EST NL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Olajsav 25-30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Linolsav 25-30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Linolénsav 35-45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807260"/>
                  </a:ext>
                </a:extLst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88640"/>
            <a:ext cx="2000000" cy="2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zövegdoboz 4"/>
          <p:cNvSpPr txBox="1">
            <a:spLocks noChangeArrowheads="1"/>
          </p:cNvSpPr>
          <p:nvPr/>
        </p:nvSpPr>
        <p:spPr bwMode="auto">
          <a:xfrm>
            <a:off x="3203848" y="115888"/>
            <a:ext cx="3600400" cy="2862322"/>
          </a:xfrm>
          <a:prstGeom prst="rect">
            <a:avLst/>
          </a:prstGeom>
          <a:solidFill>
            <a:srgbClr val="8000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3600" b="1" smtClean="0">
                <a:solidFill>
                  <a:srgbClr val="FFC000"/>
                </a:solidFill>
              </a:rPr>
              <a:t>Termékek tesztelése sertés és brojlercsirke hízlalásában</a:t>
            </a:r>
            <a:endParaRPr kumimoji="0" lang="hu-HU" altLang="hu-HU" sz="3600" b="1" i="0" u="none" strike="noStrike" kern="1200" cap="none" spc="0" normalizeH="0" baseline="0" noProof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675620"/>
            <a:ext cx="1771619" cy="203361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94" y="675620"/>
            <a:ext cx="3064286" cy="2039143"/>
          </a:xfrm>
          <a:prstGeom prst="rect">
            <a:avLst/>
          </a:prstGeom>
        </p:spPr>
      </p:pic>
      <p:graphicFrame>
        <p:nvGraphicFramePr>
          <p:cNvPr id="7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170066"/>
              </p:ext>
            </p:extLst>
          </p:nvPr>
        </p:nvGraphicFramePr>
        <p:xfrm>
          <a:off x="1661507" y="3537942"/>
          <a:ext cx="6588732" cy="2590800"/>
        </p:xfrm>
        <a:graphic>
          <a:graphicData uri="http://schemas.openxmlformats.org/drawingml/2006/table">
            <a:tbl>
              <a:tblPr/>
              <a:tblGrid>
                <a:gridCol w="3852428">
                  <a:extLst>
                    <a:ext uri="{9D8B030D-6E8A-4147-A177-3AD203B41FA5}">
                      <a16:colId xmlns:a16="http://schemas.microsoft.com/office/drawing/2014/main" val="7924569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953454943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Csoport (kezelés)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Bekeverési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878676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KONTROLL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816390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OPUS EST N20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807260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OPUS EST N20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38163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OPUS EST NL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093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0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zövegdoboz 4"/>
          <p:cNvSpPr txBox="1">
            <a:spLocks noChangeArrowheads="1"/>
          </p:cNvSpPr>
          <p:nvPr/>
        </p:nvSpPr>
        <p:spPr bwMode="auto">
          <a:xfrm>
            <a:off x="3203848" y="115888"/>
            <a:ext cx="3600400" cy="2862322"/>
          </a:xfrm>
          <a:prstGeom prst="rect">
            <a:avLst/>
          </a:prstGeom>
          <a:solidFill>
            <a:srgbClr val="8000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3600" b="1" smtClean="0">
                <a:solidFill>
                  <a:srgbClr val="FFC000"/>
                </a:solidFill>
              </a:rPr>
              <a:t>Termékek tesztelése sertés és brojlercsirke hízlalásában</a:t>
            </a:r>
            <a:endParaRPr kumimoji="0" lang="hu-HU" altLang="hu-HU" sz="3600" b="1" i="0" u="none" strike="noStrike" kern="1200" cap="none" spc="0" normalizeH="0" baseline="0" noProof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741" y="681144"/>
            <a:ext cx="1771619" cy="203361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94" y="675620"/>
            <a:ext cx="3064286" cy="2039143"/>
          </a:xfrm>
          <a:prstGeom prst="rect">
            <a:avLst/>
          </a:prstGeom>
        </p:spPr>
      </p:pic>
      <p:graphicFrame>
        <p:nvGraphicFramePr>
          <p:cNvPr id="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668315"/>
              </p:ext>
            </p:extLst>
          </p:nvPr>
        </p:nvGraphicFramePr>
        <p:xfrm>
          <a:off x="164694" y="2978210"/>
          <a:ext cx="4263290" cy="3447666"/>
        </p:xfrm>
        <a:graphic>
          <a:graphicData uri="http://schemas.openxmlformats.org/drawingml/2006/table">
            <a:tbl>
              <a:tblPr/>
              <a:tblGrid>
                <a:gridCol w="1238954">
                  <a:extLst>
                    <a:ext uri="{9D8B030D-6E8A-4147-A177-3AD203B41FA5}">
                      <a16:colId xmlns:a16="http://schemas.microsoft.com/office/drawing/2014/main" val="3081547958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3539888130"/>
                    </a:ext>
                  </a:extLst>
                </a:gridCol>
              </a:tblGrid>
              <a:tr h="520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Fajta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(MNF x ML) x (P x 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197299"/>
                  </a:ext>
                </a:extLst>
              </a:tr>
              <a:tr h="6111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Létszám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hízó/kezelés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04332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Hízlalás utolsó 30 napja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219179"/>
                  </a:ext>
                </a:extLst>
              </a:tr>
              <a:tr h="820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Mérések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Termelési mutatók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Vágóhídi minősítés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Húsminősítés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Húsminták E-vitamin-tartalma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10912"/>
                  </a:ext>
                </a:extLst>
              </a:tr>
            </a:tbl>
          </a:graphicData>
        </a:graphic>
      </p:graphicFrame>
      <p:graphicFrame>
        <p:nvGraphicFramePr>
          <p:cNvPr id="7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846173"/>
              </p:ext>
            </p:extLst>
          </p:nvPr>
        </p:nvGraphicFramePr>
        <p:xfrm>
          <a:off x="4816619" y="3140968"/>
          <a:ext cx="4263290" cy="2785098"/>
        </p:xfrm>
        <a:graphic>
          <a:graphicData uri="http://schemas.openxmlformats.org/drawingml/2006/table">
            <a:tbl>
              <a:tblPr/>
              <a:tblGrid>
                <a:gridCol w="1339557">
                  <a:extLst>
                    <a:ext uri="{9D8B030D-6E8A-4147-A177-3AD203B41FA5}">
                      <a16:colId xmlns:a16="http://schemas.microsoft.com/office/drawing/2014/main" val="3081547958"/>
                    </a:ext>
                  </a:extLst>
                </a:gridCol>
                <a:gridCol w="2923733">
                  <a:extLst>
                    <a:ext uri="{9D8B030D-6E8A-4147-A177-3AD203B41FA5}">
                      <a16:colId xmlns:a16="http://schemas.microsoft.com/office/drawing/2014/main" val="3539888130"/>
                    </a:ext>
                  </a:extLst>
                </a:gridCol>
              </a:tblGrid>
              <a:tr h="520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Fajta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Ross 308 hibrid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197299"/>
                  </a:ext>
                </a:extLst>
              </a:tr>
              <a:tr h="6111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Létszám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64A2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x 50 csirke/kezelés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04332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– 42. nap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219179"/>
                  </a:ext>
                </a:extLst>
              </a:tr>
              <a:tr h="820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Mérések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Termelési mutatók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Húsminták E-vitamin-tartalma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10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0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oggia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Áramlá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Áramlá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Áramlá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ényűző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2044</TotalTime>
  <Words>477</Words>
  <Application>Microsoft Office PowerPoint</Application>
  <PresentationFormat>Diavetítés a képernyőre (4:3 oldalarány)</PresentationFormat>
  <Paragraphs>203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5</vt:i4>
      </vt:variant>
      <vt:variant>
        <vt:lpstr>Diacímek</vt:lpstr>
      </vt:variant>
      <vt:variant>
        <vt:i4>15</vt:i4>
      </vt:variant>
    </vt:vector>
  </HeadingPairs>
  <TitlesOfParts>
    <vt:vector size="28" baseType="lpstr">
      <vt:lpstr>Arial</vt:lpstr>
      <vt:lpstr>Bookman Old Style</vt:lpstr>
      <vt:lpstr>Calibri</vt:lpstr>
      <vt:lpstr>Century Schoolbook</vt:lpstr>
      <vt:lpstr>Constantia</vt:lpstr>
      <vt:lpstr>Times New Roman</vt:lpstr>
      <vt:lpstr>Wingdings</vt:lpstr>
      <vt:lpstr>Wingdings 2</vt:lpstr>
      <vt:lpstr>Loggia</vt:lpstr>
      <vt:lpstr>Alapértelmezett terv</vt:lpstr>
      <vt:lpstr>Áramlás</vt:lpstr>
      <vt:lpstr>1_Áramlás</vt:lpstr>
      <vt:lpstr>4_Áramlás</vt:lpstr>
      <vt:lpstr>PowerPoint-bemutató</vt:lpstr>
      <vt:lpstr>Szerkezet </vt:lpstr>
      <vt:lpstr>E-vitamin fontosabb hatásai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biológiailag aktív vegyületek</dc:title>
  <dc:creator>Fébel Hédi</dc:creator>
  <cp:lastModifiedBy>Anonym</cp:lastModifiedBy>
  <cp:revision>101</cp:revision>
  <dcterms:created xsi:type="dcterms:W3CDTF">2014-10-31T10:12:22Z</dcterms:created>
  <dcterms:modified xsi:type="dcterms:W3CDTF">2024-07-16T19:16:48Z</dcterms:modified>
</cp:coreProperties>
</file>