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8414" autoAdjust="0"/>
  </p:normalViewPr>
  <p:slideViewPr>
    <p:cSldViewPr snapToGrid="0">
      <p:cViewPr varScale="1">
        <p:scale>
          <a:sx n="59" d="100"/>
          <a:sy n="59" d="100"/>
        </p:scale>
        <p:origin x="16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eak\Filr\Velem%20megosztott\E-vitamin\MTKI\2.%20k&#237;s&#233;rlet_dezodor&#225;lt_napraforg&#243;_p&#225;rlat\Tokoferol_eredm&#233;nye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Retro kifli tokoferol tartalom</a:t>
            </a:r>
            <a:r>
              <a:rPr lang="hu-HU" baseline="0"/>
              <a:t> mg/100 g késztermék</a:t>
            </a:r>
            <a:endParaRPr lang="hu-H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Munka1!$J$27</c:f>
              <c:strCache>
                <c:ptCount val="1"/>
                <c:pt idx="0">
                  <c:v>Gyúrt tészta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Munka1!$I$28:$I$31</c:f>
              <c:strCache>
                <c:ptCount val="4"/>
                <c:pt idx="0">
                  <c:v>KONTROL</c:v>
                </c:pt>
                <c:pt idx="1">
                  <c:v>N20</c:v>
                </c:pt>
                <c:pt idx="2">
                  <c:v>NL</c:v>
                </c:pt>
                <c:pt idx="3">
                  <c:v>L</c:v>
                </c:pt>
              </c:strCache>
            </c:strRef>
          </c:cat>
          <c:val>
            <c:numRef>
              <c:f>Munka1!$J$28:$J$31</c:f>
              <c:numCache>
                <c:formatCode>0.0000</c:formatCode>
                <c:ptCount val="4"/>
                <c:pt idx="0">
                  <c:v>2.7852000000000001</c:v>
                </c:pt>
                <c:pt idx="1">
                  <c:v>5.7169999999999996</c:v>
                </c:pt>
                <c:pt idx="2">
                  <c:v>5.5895999999999999</c:v>
                </c:pt>
                <c:pt idx="3" formatCode="0.000">
                  <c:v>2.6156999999999999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7D-4236-A45A-F9A88167A20E}"/>
            </c:ext>
          </c:extLst>
        </c:ser>
        <c:ser>
          <c:idx val="1"/>
          <c:order val="1"/>
          <c:tx>
            <c:strRef>
              <c:f>Munka1!$K$27</c:f>
              <c:strCache>
                <c:ptCount val="1"/>
                <c:pt idx="0">
                  <c:v>Nyújtott tészta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Munka1!$I$28:$I$31</c:f>
              <c:strCache>
                <c:ptCount val="4"/>
                <c:pt idx="0">
                  <c:v>KONTROL</c:v>
                </c:pt>
                <c:pt idx="1">
                  <c:v>N20</c:v>
                </c:pt>
                <c:pt idx="2">
                  <c:v>NL</c:v>
                </c:pt>
                <c:pt idx="3">
                  <c:v>L</c:v>
                </c:pt>
              </c:strCache>
            </c:strRef>
          </c:cat>
          <c:val>
            <c:numRef>
              <c:f>Munka1!$K$28:$K$31</c:f>
              <c:numCache>
                <c:formatCode>General</c:formatCode>
                <c:ptCount val="4"/>
                <c:pt idx="0">
                  <c:v>2.4018000000000002</c:v>
                </c:pt>
                <c:pt idx="1">
                  <c:v>5.7695999999999996</c:v>
                </c:pt>
                <c:pt idx="2">
                  <c:v>5.3339999999999996</c:v>
                </c:pt>
                <c:pt idx="3">
                  <c:v>2.8458999999999999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7D-4236-A45A-F9A88167A20E}"/>
            </c:ext>
          </c:extLst>
        </c:ser>
        <c:ser>
          <c:idx val="2"/>
          <c:order val="2"/>
          <c:tx>
            <c:strRef>
              <c:f>Munka1!$L$27</c:f>
              <c:strCache>
                <c:ptCount val="1"/>
                <c:pt idx="0">
                  <c:v>Kisült kifli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Munka1!$I$28:$I$31</c:f>
              <c:strCache>
                <c:ptCount val="4"/>
                <c:pt idx="0">
                  <c:v>KONTROL</c:v>
                </c:pt>
                <c:pt idx="1">
                  <c:v>N20</c:v>
                </c:pt>
                <c:pt idx="2">
                  <c:v>NL</c:v>
                </c:pt>
                <c:pt idx="3">
                  <c:v>L</c:v>
                </c:pt>
              </c:strCache>
            </c:strRef>
          </c:cat>
          <c:val>
            <c:numRef>
              <c:f>Munka1!$L$28:$L$31</c:f>
              <c:numCache>
                <c:formatCode>General</c:formatCode>
                <c:ptCount val="4"/>
                <c:pt idx="0">
                  <c:v>2.2570999999999999</c:v>
                </c:pt>
                <c:pt idx="1">
                  <c:v>5.7831000000000001</c:v>
                </c:pt>
                <c:pt idx="2">
                  <c:v>5.9301000000000004</c:v>
                </c:pt>
                <c:pt idx="3">
                  <c:v>2.6213000000000002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7D-4236-A45A-F9A88167A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573039"/>
        <c:axId val="130558063"/>
      </c:barChart>
      <c:catAx>
        <c:axId val="130573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0558063"/>
        <c:crosses val="autoZero"/>
        <c:auto val="1"/>
        <c:lblAlgn val="ctr"/>
        <c:lblOffset val="100"/>
        <c:noMultiLvlLbl val="0"/>
      </c:catAx>
      <c:valAx>
        <c:axId val="130558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0573039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 err="1"/>
              <a:t>Tokoferol</a:t>
            </a:r>
            <a:r>
              <a:rPr lang="hu-HU" dirty="0"/>
              <a:t> tartalom felbontás után közvetlenül mérve (mg/100g)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5.3464281638708207E-2"/>
          <c:y val="0.11689163195320611"/>
          <c:w val="0.93325069420670237"/>
          <c:h val="0.595401460424356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'Frissen bontva'!$C$5</c:f>
              <c:strCache>
                <c:ptCount val="1"/>
                <c:pt idx="0">
                  <c:v>0. nap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5.253556492278937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66-45C8-A04D-248719FD7761}"/>
                </c:ext>
              </c:extLst>
            </c:dLbl>
            <c:dLbl>
              <c:idx val="6"/>
              <c:layout>
                <c:manualLayout>
                  <c:x val="-3.8314176245210767E-2"/>
                  <c:y val="3.690036900369003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66-45C8-A04D-248719FD776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'Frissen bontva'!$B$6:$B$20</c:f>
              <c:strCache>
                <c:ptCount val="15"/>
                <c:pt idx="0">
                  <c:v>Tejföl 12% 1. tétel</c:v>
                </c:pt>
                <c:pt idx="2">
                  <c:v>Tejföl 12% 2. tétel</c:v>
                </c:pt>
                <c:pt idx="4">
                  <c:v>Tejföl 20% 1. tétel</c:v>
                </c:pt>
                <c:pt idx="6">
                  <c:v>Tejföl 20% 2. tétel</c:v>
                </c:pt>
                <c:pt idx="8">
                  <c:v>Kefír 1. tétel</c:v>
                </c:pt>
                <c:pt idx="10">
                  <c:v>Kefír 2. tétel</c:v>
                </c:pt>
                <c:pt idx="12">
                  <c:v>Epres joghurt 1. tétel</c:v>
                </c:pt>
                <c:pt idx="14">
                  <c:v>Epres joghurt 2. tétel</c:v>
                </c:pt>
              </c:strCache>
            </c:strRef>
          </c:cat>
          <c:val>
            <c:numRef>
              <c:f>'Frissen bontva'!$C$6:$C$20</c:f>
              <c:numCache>
                <c:formatCode>General</c:formatCode>
                <c:ptCount val="15"/>
                <c:pt idx="0" formatCode="0.0000">
                  <c:v>0.32515120498743832</c:v>
                </c:pt>
                <c:pt idx="2" formatCode="0.0000">
                  <c:v>2.1984953075312186</c:v>
                </c:pt>
                <c:pt idx="4" formatCode="0.0000">
                  <c:v>0.58691075211864419</c:v>
                </c:pt>
                <c:pt idx="6" formatCode="0.0000">
                  <c:v>2.4066661825575482</c:v>
                </c:pt>
                <c:pt idx="8" formatCode="0.0000">
                  <c:v>0.13325250192455737</c:v>
                </c:pt>
                <c:pt idx="10" formatCode="0.0000">
                  <c:v>2.0104504369911109</c:v>
                </c:pt>
                <c:pt idx="12" formatCode="0.0000">
                  <c:v>0.16838190184049082</c:v>
                </c:pt>
                <c:pt idx="14" formatCode="0.0000">
                  <c:v>2.0509075111025283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66-45C8-A04D-248719FD7761}"/>
            </c:ext>
          </c:extLst>
        </c:ser>
        <c:ser>
          <c:idx val="1"/>
          <c:order val="1"/>
          <c:tx>
            <c:strRef>
              <c:f>'Frissen bontva'!$D$5</c:f>
              <c:strCache>
                <c:ptCount val="1"/>
                <c:pt idx="0">
                  <c:v>1. hét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'Frissen bontva'!$B$6:$B$20</c:f>
              <c:strCache>
                <c:ptCount val="15"/>
                <c:pt idx="0">
                  <c:v>Tejföl 12% 1. tétel</c:v>
                </c:pt>
                <c:pt idx="2">
                  <c:v>Tejföl 12% 2. tétel</c:v>
                </c:pt>
                <c:pt idx="4">
                  <c:v>Tejföl 20% 1. tétel</c:v>
                </c:pt>
                <c:pt idx="6">
                  <c:v>Tejföl 20% 2. tétel</c:v>
                </c:pt>
                <c:pt idx="8">
                  <c:v>Kefír 1. tétel</c:v>
                </c:pt>
                <c:pt idx="10">
                  <c:v>Kefír 2. tétel</c:v>
                </c:pt>
                <c:pt idx="12">
                  <c:v>Epres joghurt 1. tétel</c:v>
                </c:pt>
                <c:pt idx="14">
                  <c:v>Epres joghurt 2. tétel</c:v>
                </c:pt>
              </c:strCache>
            </c:strRef>
          </c:cat>
          <c:val>
            <c:numRef>
              <c:f>'Frissen bontva'!$D$6:$D$20</c:f>
              <c:numCache>
                <c:formatCode>General</c:formatCode>
                <c:ptCount val="15"/>
                <c:pt idx="0" formatCode="0.0000">
                  <c:v>0.30254656920537615</c:v>
                </c:pt>
                <c:pt idx="2" formatCode="0.0000">
                  <c:v>2.2348202905939334</c:v>
                </c:pt>
                <c:pt idx="4" formatCode="0.0000">
                  <c:v>0.5776329803896999</c:v>
                </c:pt>
                <c:pt idx="6" formatCode="0.0000">
                  <c:v>2.4600989119683483</c:v>
                </c:pt>
                <c:pt idx="8" formatCode="0.0000">
                  <c:v>0.14260194974598384</c:v>
                </c:pt>
                <c:pt idx="10" formatCode="0.0000">
                  <c:v>2.1340421455938694</c:v>
                </c:pt>
                <c:pt idx="12" formatCode="0.0000">
                  <c:v>0.13289987664473682</c:v>
                </c:pt>
                <c:pt idx="14" formatCode="0.0000">
                  <c:v>2.2644713421146312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66-45C8-A04D-248719FD7761}"/>
            </c:ext>
          </c:extLst>
        </c:ser>
        <c:ser>
          <c:idx val="2"/>
          <c:order val="2"/>
          <c:tx>
            <c:strRef>
              <c:f>'Frissen bontva'!$E$5</c:f>
              <c:strCache>
                <c:ptCount val="1"/>
                <c:pt idx="0">
                  <c:v>2. hét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3362033620336203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66-45C8-A04D-248719FD7761}"/>
                </c:ext>
              </c:extLst>
            </c:dLbl>
            <c:dLbl>
              <c:idx val="2"/>
              <c:layout>
                <c:manualLayout>
                  <c:x val="9.3656875266070666E-2"/>
                  <c:y val="0.2132021320213202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66-45C8-A04D-248719FD7761}"/>
                </c:ext>
              </c:extLst>
            </c:dLbl>
            <c:dLbl>
              <c:idx val="4"/>
              <c:layout>
                <c:manualLayout>
                  <c:x val="-5.108556832694764E-2"/>
                  <c:y val="0.40590405904059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66-45C8-A04D-248719FD7761}"/>
                </c:ext>
              </c:extLst>
            </c:dLbl>
            <c:dLbl>
              <c:idx val="6"/>
              <c:layout>
                <c:manualLayout>
                  <c:x val="9.578544061302674E-2"/>
                  <c:y val="0.1927019270192701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66-45C8-A04D-248719FD7761}"/>
                </c:ext>
              </c:extLst>
            </c:dLbl>
            <c:dLbl>
              <c:idx val="8"/>
              <c:layout>
                <c:manualLayout>
                  <c:x val="-2.1285653469561515E-3"/>
                  <c:y val="0.2173021730217302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466-45C8-A04D-248719FD7761}"/>
                </c:ext>
              </c:extLst>
            </c:dLbl>
            <c:dLbl>
              <c:idx val="10"/>
              <c:layout>
                <c:manualLayout>
                  <c:x val="1.2771392081736754E-2"/>
                  <c:y val="-4.510045100451004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466-45C8-A04D-248719FD7761}"/>
                </c:ext>
              </c:extLst>
            </c:dLbl>
            <c:dLbl>
              <c:idx val="12"/>
              <c:layout>
                <c:manualLayout>
                  <c:x val="-1.0642826734780758E-2"/>
                  <c:y val="-0.1189011890118901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466-45C8-A04D-248719FD7761}"/>
                </c:ext>
              </c:extLst>
            </c:dLbl>
            <c:dLbl>
              <c:idx val="14"/>
              <c:layout>
                <c:manualLayout>
                  <c:x val="-8.3014048531289908E-2"/>
                  <c:y val="0.1517015170151701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466-45C8-A04D-248719FD776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'Frissen bontva'!$B$6:$B$20</c:f>
              <c:strCache>
                <c:ptCount val="15"/>
                <c:pt idx="0">
                  <c:v>Tejföl 12% 1. tétel</c:v>
                </c:pt>
                <c:pt idx="2">
                  <c:v>Tejföl 12% 2. tétel</c:v>
                </c:pt>
                <c:pt idx="4">
                  <c:v>Tejföl 20% 1. tétel</c:v>
                </c:pt>
                <c:pt idx="6">
                  <c:v>Tejföl 20% 2. tétel</c:v>
                </c:pt>
                <c:pt idx="8">
                  <c:v>Kefír 1. tétel</c:v>
                </c:pt>
                <c:pt idx="10">
                  <c:v>Kefír 2. tétel</c:v>
                </c:pt>
                <c:pt idx="12">
                  <c:v>Epres joghurt 1. tétel</c:v>
                </c:pt>
                <c:pt idx="14">
                  <c:v>Epres joghurt 2. tétel</c:v>
                </c:pt>
              </c:strCache>
            </c:strRef>
          </c:cat>
          <c:val>
            <c:numRef>
              <c:f>'Frissen bontva'!$E$6:$E$20</c:f>
              <c:numCache>
                <c:formatCode>General</c:formatCode>
                <c:ptCount val="15"/>
                <c:pt idx="0" formatCode="0.000">
                  <c:v>0.29653671804170445</c:v>
                </c:pt>
                <c:pt idx="2" formatCode="0.000">
                  <c:v>2.3865868061413869</c:v>
                </c:pt>
                <c:pt idx="4" formatCode="0.000">
                  <c:v>0.59687964338781574</c:v>
                </c:pt>
                <c:pt idx="6" formatCode="0.000">
                  <c:v>2.275385985748219</c:v>
                </c:pt>
                <c:pt idx="8" formatCode="0.000">
                  <c:v>0.12578263064882605</c:v>
                </c:pt>
                <c:pt idx="10" formatCode="0.000">
                  <c:v>2.1471232523677597</c:v>
                </c:pt>
                <c:pt idx="12" formatCode="0.000">
                  <c:v>0.12353119474614802</c:v>
                </c:pt>
                <c:pt idx="14" formatCode="0.000">
                  <c:v>2.2019351166761529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466-45C8-A04D-248719FD7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634704"/>
        <c:axId val="214635120"/>
      </c:barChart>
      <c:catAx>
        <c:axId val="21463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14635120"/>
        <c:crosses val="autoZero"/>
        <c:auto val="1"/>
        <c:lblAlgn val="ctr"/>
        <c:lblOffset val="100"/>
        <c:noMultiLvlLbl val="0"/>
      </c:catAx>
      <c:valAx>
        <c:axId val="214635120"/>
        <c:scaling>
          <c:orientation val="minMax"/>
          <c:max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14634704"/>
        <c:crosses val="autoZero"/>
        <c:crossBetween val="between"/>
      </c:valAx>
      <c:spPr>
        <a:solidFill>
          <a:srgbClr val="F2F2F2">
            <a:alpha val="90000"/>
          </a:srgb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2F2F2">
        <a:alpha val="90000"/>
      </a:srgbClr>
    </a:solidFill>
    <a:ln w="19050">
      <a:solidFill>
        <a:sysClr val="windowText" lastClr="000000"/>
      </a:solidFill>
    </a:ln>
    <a:effectLst/>
  </c:spPr>
  <c:txPr>
    <a:bodyPr/>
    <a:lstStyle/>
    <a:p>
      <a:pPr>
        <a:defRPr sz="1400"/>
      </a:pPr>
      <a:endParaRPr lang="hu-H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hu-HU" sz="1800" b="0" i="0" baseline="0" dirty="0" err="1">
                <a:effectLst/>
              </a:rPr>
              <a:t>Tokoferol</a:t>
            </a:r>
            <a:r>
              <a:rPr lang="hu-HU" sz="1800" b="0" i="0" baseline="0" dirty="0">
                <a:effectLst/>
              </a:rPr>
              <a:t> tartalom felbontás után közvetlenül mérve (mg/100g)</a:t>
            </a:r>
            <a:endParaRPr lang="hu-HU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endParaRPr lang="hu-H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4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5.0596827570466733E-2"/>
          <c:y val="0.10825245016590301"/>
          <c:w val="0.93853360721214196"/>
          <c:h val="0.725214405316249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'Frissen bontva'!$C$48</c:f>
              <c:strCache>
                <c:ptCount val="1"/>
                <c:pt idx="0">
                  <c:v>0. nap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8.4541062801932361E-3"/>
                  <c:y val="2.918642495710514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6C-488E-8D89-FB2D067C664B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'Frissen bontva'!$B$49:$B$64</c:f>
              <c:strCache>
                <c:ptCount val="15"/>
                <c:pt idx="0">
                  <c:v>Tej 1. tétel</c:v>
                </c:pt>
                <c:pt idx="2">
                  <c:v>Tej 2. tétel</c:v>
                </c:pt>
                <c:pt idx="4">
                  <c:v>Kakaós tej 1. tétel</c:v>
                </c:pt>
                <c:pt idx="6">
                  <c:v>Kakaós tej 2. tétel</c:v>
                </c:pt>
                <c:pt idx="8">
                  <c:v>Tejeskávé 1. tétel</c:v>
                </c:pt>
                <c:pt idx="10">
                  <c:v>Tejeskávé 2. tétel</c:v>
                </c:pt>
                <c:pt idx="12">
                  <c:v>Vaníliás tej 1. tétel</c:v>
                </c:pt>
                <c:pt idx="14">
                  <c:v>Vaníliás tej 2. tétel</c:v>
                </c:pt>
              </c:strCache>
            </c:strRef>
          </c:cat>
          <c:val>
            <c:numRef>
              <c:f>'Frissen bontva'!$C$49:$C$64</c:f>
              <c:numCache>
                <c:formatCode>General</c:formatCode>
                <c:ptCount val="16"/>
                <c:pt idx="0" formatCode="0.0000">
                  <c:v>0.12514876814415216</c:v>
                </c:pt>
                <c:pt idx="2" formatCode="0.0000">
                  <c:v>0.86116531766271209</c:v>
                </c:pt>
                <c:pt idx="4" formatCode="0.0000">
                  <c:v>8.4527537299686858E-2</c:v>
                </c:pt>
                <c:pt idx="6" formatCode="0.0000">
                  <c:v>0.86875434588258671</c:v>
                </c:pt>
                <c:pt idx="8" formatCode="0.0000">
                  <c:v>0.1245105969907782</c:v>
                </c:pt>
                <c:pt idx="10" formatCode="0.0000">
                  <c:v>0.86070678127984723</c:v>
                </c:pt>
                <c:pt idx="12" formatCode="0.0000">
                  <c:v>0.1723496027241771</c:v>
                </c:pt>
                <c:pt idx="14" formatCode="0.0000">
                  <c:v>0.81454496354307315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6C-488E-8D89-FB2D067C664B}"/>
            </c:ext>
          </c:extLst>
        </c:ser>
        <c:ser>
          <c:idx val="1"/>
          <c:order val="1"/>
          <c:tx>
            <c:strRef>
              <c:f>'Frissen bontva'!$D$48</c:f>
              <c:strCache>
                <c:ptCount val="1"/>
                <c:pt idx="0">
                  <c:v>1. nap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'Frissen bontva'!$B$49:$B$64</c:f>
              <c:strCache>
                <c:ptCount val="15"/>
                <c:pt idx="0">
                  <c:v>Tej 1. tétel</c:v>
                </c:pt>
                <c:pt idx="2">
                  <c:v>Tej 2. tétel</c:v>
                </c:pt>
                <c:pt idx="4">
                  <c:v>Kakaós tej 1. tétel</c:v>
                </c:pt>
                <c:pt idx="6">
                  <c:v>Kakaós tej 2. tétel</c:v>
                </c:pt>
                <c:pt idx="8">
                  <c:v>Tejeskávé 1. tétel</c:v>
                </c:pt>
                <c:pt idx="10">
                  <c:v>Tejeskávé 2. tétel</c:v>
                </c:pt>
                <c:pt idx="12">
                  <c:v>Vaníliás tej 1. tétel</c:v>
                </c:pt>
                <c:pt idx="14">
                  <c:v>Vaníliás tej 2. tétel</c:v>
                </c:pt>
              </c:strCache>
            </c:strRef>
          </c:cat>
          <c:val>
            <c:numRef>
              <c:f>'Frissen bontva'!$D$49:$D$64</c:f>
              <c:numCache>
                <c:formatCode>General</c:formatCode>
                <c:ptCount val="16"/>
                <c:pt idx="0" formatCode="0.0000">
                  <c:v>7.5391719745222949E-2</c:v>
                </c:pt>
                <c:pt idx="2" formatCode="0.0000">
                  <c:v>0.85550809217255275</c:v>
                </c:pt>
                <c:pt idx="4" formatCode="0.0000">
                  <c:v>7.6602170498357838E-2</c:v>
                </c:pt>
                <c:pt idx="6" formatCode="0.0000">
                  <c:v>0.83587666122639304</c:v>
                </c:pt>
                <c:pt idx="8" formatCode="0.0000">
                  <c:v>0.12198661500528354</c:v>
                </c:pt>
                <c:pt idx="10" formatCode="0.0000">
                  <c:v>0.84768700787401574</c:v>
                </c:pt>
                <c:pt idx="12" formatCode="0.0000">
                  <c:v>9.4143904063957368E-2</c:v>
                </c:pt>
                <c:pt idx="14" formatCode="0.0000">
                  <c:v>0.8011529258211878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6C-488E-8D89-FB2D067C664B}"/>
            </c:ext>
          </c:extLst>
        </c:ser>
        <c:ser>
          <c:idx val="2"/>
          <c:order val="2"/>
          <c:tx>
            <c:strRef>
              <c:f>'Frissen bontva'!$E$48</c:f>
              <c:strCache>
                <c:ptCount val="1"/>
                <c:pt idx="0">
                  <c:v>2. nap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'Frissen bontva'!$B$49:$B$64</c:f>
              <c:strCache>
                <c:ptCount val="15"/>
                <c:pt idx="0">
                  <c:v>Tej 1. tétel</c:v>
                </c:pt>
                <c:pt idx="2">
                  <c:v>Tej 2. tétel</c:v>
                </c:pt>
                <c:pt idx="4">
                  <c:v>Kakaós tej 1. tétel</c:v>
                </c:pt>
                <c:pt idx="6">
                  <c:v>Kakaós tej 2. tétel</c:v>
                </c:pt>
                <c:pt idx="8">
                  <c:v>Tejeskávé 1. tétel</c:v>
                </c:pt>
                <c:pt idx="10">
                  <c:v>Tejeskávé 2. tétel</c:v>
                </c:pt>
                <c:pt idx="12">
                  <c:v>Vaníliás tej 1. tétel</c:v>
                </c:pt>
                <c:pt idx="14">
                  <c:v>Vaníliás tej 2. tétel</c:v>
                </c:pt>
              </c:strCache>
            </c:strRef>
          </c:cat>
          <c:val>
            <c:numRef>
              <c:f>'Frissen bontva'!$E$49:$E$64</c:f>
              <c:numCache>
                <c:formatCode>General</c:formatCode>
                <c:ptCount val="16"/>
                <c:pt idx="0" formatCode="0.000">
                  <c:v>8.885467980295568E-2</c:v>
                </c:pt>
                <c:pt idx="2" formatCode="0.000">
                  <c:v>0.84931488625781582</c:v>
                </c:pt>
                <c:pt idx="4" formatCode="0.000">
                  <c:v>7.6569114669611638E-2</c:v>
                </c:pt>
                <c:pt idx="6" formatCode="0.000">
                  <c:v>0.83363010623971256</c:v>
                </c:pt>
                <c:pt idx="8" formatCode="0.000">
                  <c:v>8.6985645933014347E-2</c:v>
                </c:pt>
                <c:pt idx="10" formatCode="0.000">
                  <c:v>0.85877239398291649</c:v>
                </c:pt>
                <c:pt idx="12" formatCode="0.000">
                  <c:v>9.7158072476945065E-2</c:v>
                </c:pt>
                <c:pt idx="14" formatCode="0.000">
                  <c:v>0.82180457115553085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6C-488E-8D89-FB2D067C664B}"/>
            </c:ext>
          </c:extLst>
        </c:ser>
        <c:ser>
          <c:idx val="3"/>
          <c:order val="3"/>
          <c:tx>
            <c:strRef>
              <c:f>'Frissen bontva'!$F$48</c:f>
              <c:strCache>
                <c:ptCount val="1"/>
                <c:pt idx="0">
                  <c:v>1. hét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'Frissen bontva'!$B$49:$B$64</c:f>
              <c:strCache>
                <c:ptCount val="15"/>
                <c:pt idx="0">
                  <c:v>Tej 1. tétel</c:v>
                </c:pt>
                <c:pt idx="2">
                  <c:v>Tej 2. tétel</c:v>
                </c:pt>
                <c:pt idx="4">
                  <c:v>Kakaós tej 1. tétel</c:v>
                </c:pt>
                <c:pt idx="6">
                  <c:v>Kakaós tej 2. tétel</c:v>
                </c:pt>
                <c:pt idx="8">
                  <c:v>Tejeskávé 1. tétel</c:v>
                </c:pt>
                <c:pt idx="10">
                  <c:v>Tejeskávé 2. tétel</c:v>
                </c:pt>
                <c:pt idx="12">
                  <c:v>Vaníliás tej 1. tétel</c:v>
                </c:pt>
                <c:pt idx="14">
                  <c:v>Vaníliás tej 2. tétel</c:v>
                </c:pt>
              </c:strCache>
            </c:strRef>
          </c:cat>
          <c:val>
            <c:numRef>
              <c:f>'Frissen bontva'!$F$49:$F$64</c:f>
              <c:numCache>
                <c:formatCode>General</c:formatCode>
                <c:ptCount val="16"/>
                <c:pt idx="0" formatCode="0.0000">
                  <c:v>2.0836445108289765E-2</c:v>
                </c:pt>
                <c:pt idx="2" formatCode="0.0000">
                  <c:v>0.82634435478111845</c:v>
                </c:pt>
                <c:pt idx="4" formatCode="0.0000">
                  <c:v>5.160123130096668E-2</c:v>
                </c:pt>
                <c:pt idx="6" formatCode="0.0000">
                  <c:v>0.84121442753143627</c:v>
                </c:pt>
                <c:pt idx="8" formatCode="0.0000">
                  <c:v>4.9657687631966228E-2</c:v>
                </c:pt>
                <c:pt idx="10" formatCode="0.0000">
                  <c:v>0.82080393414581998</c:v>
                </c:pt>
                <c:pt idx="12" formatCode="0.0000">
                  <c:v>4.7532972209138012E-2</c:v>
                </c:pt>
                <c:pt idx="14" formatCode="0.0000">
                  <c:v>0.80596992405572587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6C-488E-8D89-FB2D067C664B}"/>
            </c:ext>
          </c:extLst>
        </c:ser>
        <c:ser>
          <c:idx val="4"/>
          <c:order val="4"/>
          <c:tx>
            <c:strRef>
              <c:f>'Frissen bontva'!$G$48</c:f>
              <c:strCache>
                <c:ptCount val="1"/>
                <c:pt idx="0">
                  <c:v>2. hét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6231884057971015E-3"/>
                  <c:y val="0.1780371922383414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6C-488E-8D89-FB2D067C664B}"/>
                </c:ext>
              </c:extLst>
            </c:dLbl>
            <c:dLbl>
              <c:idx val="2"/>
              <c:layout>
                <c:manualLayout>
                  <c:x val="6.4009661835748743E-2"/>
                  <c:y val="8.464063237560487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16C-488E-8D89-FB2D067C664B}"/>
                </c:ext>
              </c:extLst>
            </c:dLbl>
            <c:dLbl>
              <c:idx val="4"/>
              <c:layout>
                <c:manualLayout>
                  <c:x val="-1.4492753623188406E-2"/>
                  <c:y val="0.1692812647512098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6C-488E-8D89-FB2D067C664B}"/>
                </c:ext>
              </c:extLst>
            </c:dLbl>
            <c:dLbl>
              <c:idx val="6"/>
              <c:layout>
                <c:manualLayout>
                  <c:x val="7.4879227053140096E-2"/>
                  <c:y val="0.125501627315552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16C-488E-8D89-FB2D067C664B}"/>
                </c:ext>
              </c:extLst>
            </c:dLbl>
            <c:dLbl>
              <c:idx val="8"/>
              <c:layout>
                <c:manualLayout>
                  <c:x val="6.6425120772946863E-2"/>
                  <c:y val="2.626778246139452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16C-488E-8D89-FB2D067C664B}"/>
                </c:ext>
              </c:extLst>
            </c:dLbl>
            <c:dLbl>
              <c:idx val="10"/>
              <c:layout>
                <c:manualLayout>
                  <c:x val="7.3671497584541057E-2"/>
                  <c:y val="8.755927487131544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16C-488E-8D89-FB2D067C664B}"/>
                </c:ext>
              </c:extLst>
            </c:dLbl>
            <c:dLbl>
              <c:idx val="12"/>
              <c:layout>
                <c:manualLayout>
                  <c:x val="-3.623188405797013E-3"/>
                  <c:y val="0.1984676897083149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16C-488E-8D89-FB2D067C664B}"/>
                </c:ext>
              </c:extLst>
            </c:dLbl>
            <c:dLbl>
              <c:idx val="14"/>
              <c:layout>
                <c:manualLayout>
                  <c:x val="1.6908212560386295E-2"/>
                  <c:y val="0.1897117622211834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16C-488E-8D89-FB2D067C664B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'Frissen bontva'!$B$49:$B$64</c:f>
              <c:strCache>
                <c:ptCount val="15"/>
                <c:pt idx="0">
                  <c:v>Tej 1. tétel</c:v>
                </c:pt>
                <c:pt idx="2">
                  <c:v>Tej 2. tétel</c:v>
                </c:pt>
                <c:pt idx="4">
                  <c:v>Kakaós tej 1. tétel</c:v>
                </c:pt>
                <c:pt idx="6">
                  <c:v>Kakaós tej 2. tétel</c:v>
                </c:pt>
                <c:pt idx="8">
                  <c:v>Tejeskávé 1. tétel</c:v>
                </c:pt>
                <c:pt idx="10">
                  <c:v>Tejeskávé 2. tétel</c:v>
                </c:pt>
                <c:pt idx="12">
                  <c:v>Vaníliás tej 1. tétel</c:v>
                </c:pt>
                <c:pt idx="14">
                  <c:v>Vaníliás tej 2. tétel</c:v>
                </c:pt>
              </c:strCache>
            </c:strRef>
          </c:cat>
          <c:val>
            <c:numRef>
              <c:f>'Frissen bontva'!$G$49:$G$64</c:f>
              <c:numCache>
                <c:formatCode>General</c:formatCode>
                <c:ptCount val="16"/>
                <c:pt idx="0" formatCode="0.0000">
                  <c:v>2.0062942564909522E-2</c:v>
                </c:pt>
                <c:pt idx="2" formatCode="0.0000">
                  <c:v>0.83846216041397181</c:v>
                </c:pt>
                <c:pt idx="4" formatCode="0.0000">
                  <c:v>5.1410493013445815E-2</c:v>
                </c:pt>
                <c:pt idx="6" formatCode="0.0000">
                  <c:v>0.80300234641638235</c:v>
                </c:pt>
                <c:pt idx="8" formatCode="0.0000">
                  <c:v>4.7063758389261745E-2</c:v>
                </c:pt>
                <c:pt idx="10" formatCode="0.0000">
                  <c:v>0.79118852459016398</c:v>
                </c:pt>
                <c:pt idx="12" formatCode="0.0000">
                  <c:v>4.8816515394198269E-2</c:v>
                </c:pt>
                <c:pt idx="14" formatCode="0.0000">
                  <c:v>0.86530443414956992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16C-488E-8D89-FB2D067C66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6707647"/>
        <c:axId val="226713055"/>
      </c:barChart>
      <c:catAx>
        <c:axId val="226707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26713055"/>
        <c:crosses val="autoZero"/>
        <c:auto val="1"/>
        <c:lblAlgn val="ctr"/>
        <c:lblOffset val="100"/>
        <c:noMultiLvlLbl val="0"/>
      </c:catAx>
      <c:valAx>
        <c:axId val="226713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26707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174825972840355"/>
          <c:y val="0.93140155970416472"/>
          <c:w val="0.30829082505991101"/>
          <c:h val="5.98425128087038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2F2F2">
        <a:alpha val="90000"/>
      </a:srgbClr>
    </a:solidFill>
    <a:ln w="19050">
      <a:solidFill>
        <a:schemeClr val="tx1"/>
      </a:solidFill>
    </a:ln>
    <a:effectLst/>
  </c:spPr>
  <c:txPr>
    <a:bodyPr/>
    <a:lstStyle/>
    <a:p>
      <a:pPr>
        <a:defRPr sz="1200"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b="1"/>
              <a:t>Tokoferol tartalom felbontás után közvetlenül mérve (mg/100g)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'Frissen bontva'!$C$23</c:f>
              <c:strCache>
                <c:ptCount val="1"/>
                <c:pt idx="0">
                  <c:v>0. nap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642225031605565E-2"/>
                  <c:y val="-2.07555002075550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EB-497C-BD21-388F19982205}"/>
                </c:ext>
              </c:extLst>
            </c:dLbl>
            <c:dLbl>
              <c:idx val="6"/>
              <c:layout>
                <c:manualLayout>
                  <c:x val="-0.10956595027391502"/>
                  <c:y val="4.98132004981319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EB-497C-BD21-388F1998220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'Frissen bontva'!$B$24:$B$30</c:f>
              <c:strCache>
                <c:ptCount val="7"/>
                <c:pt idx="0">
                  <c:v>Vaj 1. tétel </c:v>
                </c:pt>
                <c:pt idx="2">
                  <c:v>Vaj 2. tétel</c:v>
                </c:pt>
                <c:pt idx="4">
                  <c:v>Vajkészítmény 1. tétel</c:v>
                </c:pt>
                <c:pt idx="6">
                  <c:v>Vajkészítmény 2. tétel</c:v>
                </c:pt>
              </c:strCache>
            </c:strRef>
          </c:cat>
          <c:val>
            <c:numRef>
              <c:f>'Frissen bontva'!$C$24:$C$30</c:f>
              <c:numCache>
                <c:formatCode>General</c:formatCode>
                <c:ptCount val="7"/>
                <c:pt idx="0" formatCode="0.00">
                  <c:v>1.3641457228498963</c:v>
                </c:pt>
                <c:pt idx="2" formatCode="0.00">
                  <c:v>10.936880796976981</c:v>
                </c:pt>
                <c:pt idx="4" formatCode="0.00">
                  <c:v>3.0996078431372549</c:v>
                </c:pt>
                <c:pt idx="6" formatCode="0.00">
                  <c:v>12.43329692087117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B-497C-BD21-388F19982205}"/>
            </c:ext>
          </c:extLst>
        </c:ser>
        <c:ser>
          <c:idx val="1"/>
          <c:order val="1"/>
          <c:tx>
            <c:strRef>
              <c:f>'Frissen bontva'!$D$23</c:f>
              <c:strCache>
                <c:ptCount val="1"/>
                <c:pt idx="0">
                  <c:v>1. hét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'Frissen bontva'!$B$24:$B$30</c:f>
              <c:strCache>
                <c:ptCount val="7"/>
                <c:pt idx="0">
                  <c:v>Vaj 1. tétel </c:v>
                </c:pt>
                <c:pt idx="2">
                  <c:v>Vaj 2. tétel</c:v>
                </c:pt>
                <c:pt idx="4">
                  <c:v>Vajkészítmény 1. tétel</c:v>
                </c:pt>
                <c:pt idx="6">
                  <c:v>Vajkészítmény 2. tétel</c:v>
                </c:pt>
              </c:strCache>
            </c:strRef>
          </c:cat>
          <c:val>
            <c:numRef>
              <c:f>'Frissen bontva'!$D$24:$D$30</c:f>
              <c:numCache>
                <c:formatCode>General</c:formatCode>
                <c:ptCount val="7"/>
                <c:pt idx="0" formatCode="0.00">
                  <c:v>1.6031885105229882</c:v>
                </c:pt>
                <c:pt idx="2" formatCode="0.00">
                  <c:v>10.37269074262462</c:v>
                </c:pt>
                <c:pt idx="4" formatCode="0.00">
                  <c:v>3.0282026525738095</c:v>
                </c:pt>
                <c:pt idx="6" formatCode="0.00">
                  <c:v>12.343889414251541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EB-497C-BD21-388F19982205}"/>
            </c:ext>
          </c:extLst>
        </c:ser>
        <c:ser>
          <c:idx val="2"/>
          <c:order val="2"/>
          <c:tx>
            <c:strRef>
              <c:f>'Frissen bontva'!$E$23</c:f>
              <c:strCache>
                <c:ptCount val="1"/>
                <c:pt idx="0">
                  <c:v>2. hét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0324483775811209"/>
                  <c:y val="-1.24533001245330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EB-497C-BD21-388F19982205}"/>
                </c:ext>
              </c:extLst>
            </c:dLbl>
            <c:dLbl>
              <c:idx val="2"/>
              <c:layout>
                <c:manualLayout>
                  <c:x val="0.12852928782132322"/>
                  <c:y val="7.056870070568704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EB-497C-BD21-388F19982205}"/>
                </c:ext>
              </c:extLst>
            </c:dLbl>
            <c:dLbl>
              <c:idx val="4"/>
              <c:layout>
                <c:manualLayout>
                  <c:x val="8.4281500210703603E-2"/>
                  <c:y val="-8.302200083022008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4EB-497C-BD21-388F1998220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'Frissen bontva'!$B$24:$B$30</c:f>
              <c:strCache>
                <c:ptCount val="7"/>
                <c:pt idx="0">
                  <c:v>Vaj 1. tétel </c:v>
                </c:pt>
                <c:pt idx="2">
                  <c:v>Vaj 2. tétel</c:v>
                </c:pt>
                <c:pt idx="4">
                  <c:v>Vajkészítmény 1. tétel</c:v>
                </c:pt>
                <c:pt idx="6">
                  <c:v>Vajkészítmény 2. tétel</c:v>
                </c:pt>
              </c:strCache>
            </c:strRef>
          </c:cat>
          <c:val>
            <c:numRef>
              <c:f>'Frissen bontva'!$E$24:$E$30</c:f>
              <c:numCache>
                <c:formatCode>General</c:formatCode>
                <c:ptCount val="7"/>
                <c:pt idx="0" formatCode="0.00">
                  <c:v>1.501671711612548</c:v>
                </c:pt>
                <c:pt idx="2" formatCode="0.00">
                  <c:v>10.330158730158733</c:v>
                </c:pt>
                <c:pt idx="4" formatCode="0.00">
                  <c:v>3.1624005065123013</c:v>
                </c:pt>
                <c:pt idx="6" formatCode="0.00">
                  <c:v>12.69336930674959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EB-497C-BD21-388F199822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3997680"/>
        <c:axId val="243998096"/>
      </c:barChart>
      <c:catAx>
        <c:axId val="24399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3998096"/>
        <c:crosses val="autoZero"/>
        <c:auto val="1"/>
        <c:lblAlgn val="ctr"/>
        <c:lblOffset val="100"/>
        <c:noMultiLvlLbl val="0"/>
      </c:catAx>
      <c:valAx>
        <c:axId val="24399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3997680"/>
        <c:crosses val="autoZero"/>
        <c:crossBetween val="between"/>
      </c:valAx>
      <c:spPr>
        <a:solidFill>
          <a:sysClr val="window" lastClr="FFFFFF">
            <a:alpha val="36000"/>
          </a:sys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2F2F2">
        <a:alpha val="90000"/>
      </a:srgbClr>
    </a:solidFill>
    <a:ln w="19050">
      <a:solidFill>
        <a:schemeClr val="tx1"/>
      </a:solidFill>
    </a:ln>
    <a:effectLst/>
  </c:spPr>
  <c:txPr>
    <a:bodyPr/>
    <a:lstStyle/>
    <a:p>
      <a:pPr>
        <a:defRPr sz="1400"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CE974-48AC-4408-B97A-CE023D4F59E7}" type="datetimeFigureOut">
              <a:rPr lang="hu-HU" smtClean="0"/>
              <a:t>2024. 07. 16.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991D4-0104-44C6-A10D-250F5AB4CA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6202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Először is szeretettel köszöntök mindenkit, aki elfogadta meghívásunkat. Több éves kutatási munkánk egy kis szeletét szeretném bemutatni Önöknek. </a:t>
            </a:r>
            <a:r>
              <a:rPr lang="hu-HU" dirty="0" err="1"/>
              <a:t>Fébel</a:t>
            </a:r>
            <a:r>
              <a:rPr lang="hu-HU" dirty="0"/>
              <a:t> professzor asszony nagyon szemléletesen és részletesen bemutatta magát az </a:t>
            </a:r>
            <a:r>
              <a:rPr lang="hu-HU" dirty="0" err="1"/>
              <a:t>e-vitamint</a:t>
            </a:r>
            <a:r>
              <a:rPr lang="hu-HU" dirty="0"/>
              <a:t>, illetve annak takarmányipari felhasználását, én az élelmiszeripari lehetőségekről/alkalmazásáról szeretnék egy rövid áttekintést adni.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991D4-0104-44C6-A10D-250F5AB4CA75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7055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991D4-0104-44C6-A10D-250F5AB4CA75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9313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991D4-0104-44C6-A10D-250F5AB4CA75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230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991D4-0104-44C6-A10D-250F5AB4CA75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0030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991D4-0104-44C6-A10D-250F5AB4CA75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5378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összetételük alapján, a legkedvezőbb párlatok kiválasztását követően, három, mint hatóanyagában eltérő funkciót</a:t>
            </a:r>
          </a:p>
          <a:p>
            <a:r>
              <a:rPr lang="hu-HU" dirty="0"/>
              <a:t>betöltő terméket választottunk ki kísérletekhez. Az Opus Est N20, hatóanyagában magas </a:t>
            </a:r>
            <a:r>
              <a:rPr lang="hu-HU" dirty="0" err="1"/>
              <a:t>tokoferol</a:t>
            </a:r>
            <a:r>
              <a:rPr lang="hu-HU" dirty="0"/>
              <a:t> tartalom, az Opus Est</a:t>
            </a:r>
          </a:p>
          <a:p>
            <a:r>
              <a:rPr lang="hu-HU" dirty="0"/>
              <a:t>NL, a hatóanyagában az emberi fogyasztás szempontjából a napi </a:t>
            </a:r>
            <a:r>
              <a:rPr lang="hu-HU" dirty="0" err="1"/>
              <a:t>tokoferol</a:t>
            </a:r>
            <a:r>
              <a:rPr lang="hu-HU" dirty="0"/>
              <a:t> és </a:t>
            </a:r>
            <a:r>
              <a:rPr lang="hu-HU" dirty="0" err="1"/>
              <a:t>omega</a:t>
            </a:r>
            <a:r>
              <a:rPr lang="hu-HU" dirty="0"/>
              <a:t> 3 szükségletet biztosító terméket, illetve az Opus Est L terméket, amely zsírsav összetételében kiemelkedő. Az ezekkel végzett élelmiszeripari kísérlet bemutatták, hogy ezek a termékek a receptek gyökeres változtatása nélkül a termékbe keverhetők, azon érzékszervi változást nem okoznak, ellenben </a:t>
            </a:r>
            <a:r>
              <a:rPr lang="hu-HU" dirty="0" err="1"/>
              <a:t>beltartami</a:t>
            </a:r>
            <a:r>
              <a:rPr lang="hu-HU" dirty="0"/>
              <a:t> értékét, vitamin tartalmát kimutatható </a:t>
            </a:r>
            <a:r>
              <a:rPr lang="hu-HU"/>
              <a:t>mértékben növelik.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991D4-0104-44C6-A10D-250F5AB4CA75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490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991D4-0104-44C6-A10D-250F5AB4CA75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6685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Kutatási munkánk során 3 olyan terméket állítottunk elő amely eltérő </a:t>
            </a:r>
            <a:r>
              <a:rPr lang="hu-HU" dirty="0" err="1"/>
              <a:t>e-vitamin</a:t>
            </a:r>
            <a:r>
              <a:rPr lang="hu-HU" dirty="0"/>
              <a:t> és zsírsav összetétellel rendelkezik, ezekkel kísérleteztünk a sütőiparban, tejiparban illetve kipróbáltuk a tésztagyártásban is. Ezek az OPUS est N20, NL és L termékeink. Biztos sokakat érdekel, hogy honnan kapta a nevét, az opus est nem egy rövidítés, nem egy mozaikszó, hanem latin szó, melynek jelentése: kell, szükséges, hiszen ezzel a szóval tudjuk jellemezni az E-vitamin táplálkozásban betöltött szerepét. Az alapanyagtól függően a párlat különböző E-vitamin tartalommal rendelkezhet, E-vitamin alatt az alfa </a:t>
            </a:r>
            <a:r>
              <a:rPr lang="hu-HU" dirty="0" err="1"/>
              <a:t>tokoferolt</a:t>
            </a:r>
            <a:r>
              <a:rPr lang="hu-HU" dirty="0"/>
              <a:t> értem. Az N20-as termék </a:t>
            </a:r>
            <a:r>
              <a:rPr lang="hu-HU" dirty="0" err="1"/>
              <a:t>tokoferol</a:t>
            </a:r>
            <a:r>
              <a:rPr lang="hu-HU" dirty="0"/>
              <a:t> tartalma 40 mg/g körüli, az NL 33 mg/g illetve az L, 0,175 mg/g, szintén a keverési recept befolyásolja a zsírsav összetételét. </a:t>
            </a:r>
          </a:p>
          <a:p>
            <a:r>
              <a:rPr lang="hu-HU" dirty="0"/>
              <a:t>Hogy ne túl sokat ne áruljak el a technológiáról, hiszen erről Márton fog majd előadást tartani, dióhéjban csak annyit, hogy a technológia egy kíméletes, vákuumdesztillációs technológia, melyen hozzáadott vegyszer nélkül történik az előállítás, így a termék magában hordozza a növényi</a:t>
            </a:r>
          </a:p>
          <a:p>
            <a:r>
              <a:rPr lang="hu-HU" dirty="0"/>
              <a:t>olajból nyert </a:t>
            </a:r>
            <a:r>
              <a:rPr lang="hu-HU" dirty="0" err="1"/>
              <a:t>élettanilag</a:t>
            </a:r>
            <a:r>
              <a:rPr lang="hu-HU" dirty="0"/>
              <a:t> előnyös </a:t>
            </a:r>
            <a:r>
              <a:rPr lang="hu-HU" dirty="0" err="1"/>
              <a:t>beltartalmi</a:t>
            </a:r>
            <a:r>
              <a:rPr lang="hu-HU" dirty="0"/>
              <a:t> összetevőket, a természetes anyagok kedvező tulajdonságait.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991D4-0104-44C6-A10D-250F5AB4CA75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2002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termék célpiacának meghatározásakor megvizsgáltuk azokat a dúsított élelmiszer és takarmány előállító technológiákat, ahol a termék</a:t>
            </a:r>
          </a:p>
          <a:p>
            <a:r>
              <a:rPr lang="hu-HU" dirty="0"/>
              <a:t>bekeverése történhet. Az egyes egyedi élelmiszer előállítási technológiákhoz illeszkedve meghatároztuk azt a technológiai lépést, ahol az olajpárlat bekerülése történhet az alapanyagokba: 1. száraztészta gyártása során az alaptechnológia is tartalmazza a növényi olaj hozzáadását. Az E-</a:t>
            </a:r>
          </a:p>
          <a:p>
            <a:r>
              <a:rPr lang="hu-HU" dirty="0"/>
              <a:t>vitamint a tojáslé mennyiségéhez keveréssel adagoljuk. 2. A péksütemény próbagyártás során a recept tartalmaz hozzáadott</a:t>
            </a:r>
          </a:p>
          <a:p>
            <a:r>
              <a:rPr lang="hu-HU" dirty="0"/>
              <a:t>napraforgó olajat, ehhez mérőedényből adagolva a párlatot homogénen kevertük el a dagasztó edényben. A dagasztást</a:t>
            </a:r>
          </a:p>
          <a:p>
            <a:r>
              <a:rPr lang="hu-HU" dirty="0"/>
              <a:t>követő gyúrás és nyújtás technológiája olyan E-vitaminra homogén eredményt adott, hogy bármely fázisából vett minta a</a:t>
            </a:r>
          </a:p>
          <a:p>
            <a:r>
              <a:rPr lang="hu-HU" dirty="0"/>
              <a:t>termék homogén eloszlását támasztja alá. 3. A dúsított tejtermékekkel végzett kísérleteket a Magyar Tejgazdasági Kísérleti</a:t>
            </a:r>
          </a:p>
          <a:p>
            <a:r>
              <a:rPr lang="hu-HU" dirty="0"/>
              <a:t>Intézetében végezték. A kísérleti tejtermékek előállítása megegyezett a tejiparban szokásos gyártástechnológiával, így nem</a:t>
            </a:r>
          </a:p>
          <a:p>
            <a:r>
              <a:rPr lang="hu-HU" dirty="0"/>
              <a:t>volt szükség külön bekeverő egységre, a meglévő technológiával a homogenitás biztosított volt, a </a:t>
            </a:r>
            <a:r>
              <a:rPr lang="hu-HU" dirty="0" err="1"/>
              <a:t>tokoferol</a:t>
            </a:r>
            <a:r>
              <a:rPr lang="hu-HU" dirty="0"/>
              <a:t> mérési</a:t>
            </a:r>
          </a:p>
          <a:p>
            <a:r>
              <a:rPr lang="hu-HU" dirty="0"/>
              <a:t>eredmények is ezt támasztották alá. Most ezeket szeretném részletesen bemutatni.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991D4-0104-44C6-A10D-250F5AB4CA75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8921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egyik ilyen termék a mindennapi reggelink része, a péksütemény. Lehetőséget kaptunk egy csepeli üzemben, a párlat kipróbálására. Azért, hogy a receptet a lehető legkisebb mértékben kelljen variálni, a kiflit választottuk próbának. Ezen a dián látható a recept, a várható </a:t>
            </a:r>
            <a:r>
              <a:rPr lang="hu-HU" dirty="0" err="1"/>
              <a:t>tokoferol</a:t>
            </a:r>
            <a:r>
              <a:rPr lang="hu-HU" dirty="0"/>
              <a:t> tartalomnak megfelelően variáltuk az egyes hozzáadott mennyiségeket.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991D4-0104-44C6-A10D-250F5AB4CA75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6755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technológia során a párlatot az olajhoz keverve semmilyen technológiai lépésen nem kellett változtatni. A tészta megőrizte állagát, jól nyújtható, jól megmunkálható alapanyagot biztosított. A késztermék kinézetében nem különbözött a párlat nélküli kiflitől, azonban </a:t>
            </a:r>
            <a:r>
              <a:rPr lang="hu-HU" dirty="0" err="1"/>
              <a:t>tokoferol</a:t>
            </a:r>
            <a:r>
              <a:rPr lang="hu-HU" dirty="0"/>
              <a:t> tartalmában jelentősen.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991D4-0104-44C6-A10D-250F5AB4CA75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0174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mérést egy normál fázisú </a:t>
            </a:r>
            <a:r>
              <a:rPr lang="hu-HU" dirty="0" err="1"/>
              <a:t>folyadékkromatográffal</a:t>
            </a:r>
            <a:r>
              <a:rPr lang="hu-HU" dirty="0"/>
              <a:t> végeztük. Az eredmények tükrözik a hozzáadott </a:t>
            </a:r>
            <a:r>
              <a:rPr lang="hu-HU" dirty="0" err="1"/>
              <a:t>tokoferol</a:t>
            </a:r>
            <a:r>
              <a:rPr lang="hu-HU" dirty="0"/>
              <a:t> mennyiségét az egyes késztermékekben és gyártási fázisokban is. A legjobb értéket az N20-szal adagolt kiflinél kaptuk. Nem számítottunk rá, de nem lepett meg minket, hogy a </a:t>
            </a:r>
            <a:r>
              <a:rPr lang="hu-HU" dirty="0" err="1"/>
              <a:t>tokoferol</a:t>
            </a:r>
            <a:r>
              <a:rPr lang="hu-HU" dirty="0"/>
              <a:t> antioxidáns hatása jól is jól vizsgázott, hiszen a megóvta az E-vitamint a technológia során, a kontroll mintában csökkenés fedezhető fel az E.vitamin tartalmat illetően, a párlattal dúsított termékekben azonban ez a csökkenés nem jelentkezett.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991D4-0104-44C6-A10D-250F5AB4CA75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631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Második nekifutásra a csavar tésztát vettük be a vizsgálati körbe. Az Izsáki Házitészta Kft-</a:t>
            </a:r>
            <a:r>
              <a:rPr lang="hu-HU" dirty="0" err="1"/>
              <a:t>nek</a:t>
            </a:r>
            <a:r>
              <a:rPr lang="hu-HU" dirty="0"/>
              <a:t> ezúton is köszönve a lehetőséget, 3 kísérleti receptet állítottunk össze. </a:t>
            </a:r>
            <a:r>
              <a:rPr lang="hu-HU" sz="1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párlatot a tojáslé mennyiségéhez adtuk hozzá, amit a 4 tojásos száraztészta receptúrája szerint állítottunk be. Felhasználás előtt a dúsított tojáslevet 10 percet járatjuk a tojástartály keverő üstjében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991D4-0104-44C6-A10D-250F5AB4CA75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9367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hu-HU" sz="1200" dirty="0"/>
              <a:t>A párlat a technológiába teljes mértékben beilleszthető volt, bekeveréskor olaj kicsapódást a tartály falán nem jelentkezik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1200" dirty="0" err="1"/>
              <a:t>Színbeli</a:t>
            </a:r>
            <a:r>
              <a:rPr lang="hu-HU" sz="1200" dirty="0"/>
              <a:t> eltérés a kontrol mintához képest nem tapasztalható, idegen íz és illat nem jelentkezett.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991D4-0104-44C6-A10D-250F5AB4CA75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1369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991D4-0104-44C6-A10D-250F5AB4CA75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9012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67A45E-38F6-06A2-7294-EF3193AC8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66EED0E-793F-04B3-5790-05EECE435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3620C45-2B4B-07DF-3C98-1AD50271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4511-42A1-45DD-AF32-27B3A7E03C3C}" type="datetimeFigureOut">
              <a:rPr lang="hu-HU" smtClean="0"/>
              <a:t>2024. 07. 16.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4634104-9E9A-819E-0CB2-4F1E667B9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E974D64-B8BE-53EC-7D6D-5E5A6D644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2C86-35EE-452D-8964-611DCECB14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957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AB3A48-231F-DB5B-975E-079164CE8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4EC0AF4-37D7-71F1-736B-38755F4CE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3EF4053-41E8-127C-174D-9A3E9806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4511-42A1-45DD-AF32-27B3A7E03C3C}" type="datetimeFigureOut">
              <a:rPr lang="hu-HU" smtClean="0"/>
              <a:t>2024. 07. 16.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E06697F-B3B5-EB85-1863-7193B14EF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0932A7F-21E5-47F1-563A-D857FFCA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2C86-35EE-452D-8964-611DCECB14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807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B7CCF284-BA72-442C-CD38-E4F70036BD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AF1D07F-A859-EA75-6821-DA9D8A63C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E7BD13A-FDBE-78F2-5585-5E841861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4511-42A1-45DD-AF32-27B3A7E03C3C}" type="datetimeFigureOut">
              <a:rPr lang="hu-HU" smtClean="0"/>
              <a:t>2024. 07. 16.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F13BBE8-9C81-04B4-788F-E8B65DFA5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791002F-8259-78D4-2538-090DD4CAA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2C86-35EE-452D-8964-611DCECB14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43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8EDA45-46F5-D416-C7EC-2BA8B51F1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2130566-9444-DDD9-C556-D20C97067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7D3FB36-19DD-BC82-DD40-4FDE38041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4511-42A1-45DD-AF32-27B3A7E03C3C}" type="datetimeFigureOut">
              <a:rPr lang="hu-HU" smtClean="0"/>
              <a:t>2024. 07. 16.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C5C1F3D-319C-4A03-F88C-1A71B75D3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9B75920-6843-0875-5513-EDBAAFCF2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2C86-35EE-452D-8964-611DCECB14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029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C524C2-7927-64E2-A5E8-C0C880396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47A7DB3-F73F-8C13-3173-A84898BD1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831C529-5020-BA11-D471-97AE7DB9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4511-42A1-45DD-AF32-27B3A7E03C3C}" type="datetimeFigureOut">
              <a:rPr lang="hu-HU" smtClean="0"/>
              <a:t>2024. 07. 16.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D59D533-1E4F-9F96-A38F-00DA16125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C8F6592-005D-ACE6-66D8-5DE5B55C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2C86-35EE-452D-8964-611DCECB14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748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36F629-14CA-41EA-C529-6426DCB53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5C36CAA-E1AC-6BF0-22D9-7131101F7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E0B7DC0-6552-46DF-A34C-271FF63C4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86F68A5-2481-6E74-BD86-2FC41C2D7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4511-42A1-45DD-AF32-27B3A7E03C3C}" type="datetimeFigureOut">
              <a:rPr lang="hu-HU" smtClean="0"/>
              <a:t>2024. 07. 16.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A0AC49B-A16C-9D8C-6412-9BB7DC9BA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A8AD94D-1019-8606-8324-759C25FD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2C86-35EE-452D-8964-611DCECB14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5786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A87554-B9E5-2CC1-5369-DFA294989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4B547F5-D3B3-4A32-FF4D-78C4DBD29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AD807DC-EAD7-65A8-54A3-DF7A44C67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46F7695-B276-9F5B-291B-CC5E9E8BA3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D434CE2C-4E52-4B0E-99EA-02E028D315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463E45F8-C493-A368-1FFC-51AD7A915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4511-42A1-45DD-AF32-27B3A7E03C3C}" type="datetimeFigureOut">
              <a:rPr lang="hu-HU" smtClean="0"/>
              <a:t>2024. 07. 16.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BD5B3FAD-63A7-E33F-7BDE-30E9F94B8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E379D60-C657-DBAE-8FC8-E8FDB24D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2C86-35EE-452D-8964-611DCECB14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562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8DADC5-CA8C-4757-F51F-84F0C257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3E31A79-81F9-F529-8604-73C35F547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4511-42A1-45DD-AF32-27B3A7E03C3C}" type="datetimeFigureOut">
              <a:rPr lang="hu-HU" smtClean="0"/>
              <a:t>2024. 07. 16.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C8F3CCA-A3FF-5106-930B-0EDC984AB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4993C6D-C8A2-90F4-FBFA-D478CCAF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2C86-35EE-452D-8964-611DCECB14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483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01F3F73-34EF-16DA-1774-C347DB837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4511-42A1-45DD-AF32-27B3A7E03C3C}" type="datetimeFigureOut">
              <a:rPr lang="hu-HU" smtClean="0"/>
              <a:t>2024. 07. 16.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07FBEA2-A709-1084-428E-86BD7567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2DC35B3-773D-5CBF-48EC-037645BC5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2C86-35EE-452D-8964-611DCECB14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760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4B12B2-93BB-C621-AB4A-EF75D2FA8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7415781-9BEF-5294-2DAA-8D422017B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8003866-B6A2-9965-94DE-7DA07233E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06DDD68-1FA8-55E0-CAF7-505600D60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4511-42A1-45DD-AF32-27B3A7E03C3C}" type="datetimeFigureOut">
              <a:rPr lang="hu-HU" smtClean="0"/>
              <a:t>2024. 07. 16.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F2CB9C9-889E-5B95-B177-9EB870E12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179D0C5-CAC5-42C3-28D0-AA6E293EF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2C86-35EE-452D-8964-611DCECB14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790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038573-863C-6E12-277E-6B94702A1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17335AB7-3D56-9144-3A52-5F56AEC1A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76B9DEF-9DF8-7F47-3E5E-67D51FE4E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41C7BB8-53A2-95BE-5B59-9472F70BE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4511-42A1-45DD-AF32-27B3A7E03C3C}" type="datetimeFigureOut">
              <a:rPr lang="hu-HU" smtClean="0"/>
              <a:t>2024. 07. 16.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3716F70-2F38-86A6-4170-DD7B914D7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3AC29CA-1BD0-8ACB-DA05-78CE3E365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2C86-35EE-452D-8964-611DCECB14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479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4466AF13-F516-086A-C9D1-06058627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E35123F-2FFC-5EAE-7013-8D1B60F27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E76E2FE-727F-7BB9-F197-C6E27C25CA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44511-42A1-45DD-AF32-27B3A7E03C3C}" type="datetimeFigureOut">
              <a:rPr lang="hu-HU" smtClean="0"/>
              <a:t>2024. 07. 16.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FF1A848-9063-357C-CD71-6FC6C5135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6123A59-7EC3-B62B-6795-3191FE1C3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42C86-35EE-452D-8964-611DCECB14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233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BE84314D-CFF4-91E1-35CC-5A0E14784D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3200" dirty="0"/>
              <a:t>Az E-vitamin koncentrátum élelmiszeripari felhasználása</a:t>
            </a:r>
          </a:p>
          <a:p>
            <a:r>
              <a:rPr lang="hu-HU" dirty="0"/>
              <a:t>Dr. Deák Edit</a:t>
            </a:r>
          </a:p>
          <a:p>
            <a:r>
              <a:rPr lang="hu-HU" dirty="0"/>
              <a:t>2024.07.17.</a:t>
            </a:r>
          </a:p>
          <a:p>
            <a:r>
              <a:rPr lang="hu-HU" dirty="0"/>
              <a:t>Budapest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3FC11CA-61A0-248C-350D-681A1B66D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83" y="157009"/>
            <a:ext cx="5709882" cy="2417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2E18207-DE53-EB00-99B9-BF52A3302C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15" b="-6315"/>
          <a:stretch/>
        </p:blipFill>
        <p:spPr bwMode="auto">
          <a:xfrm>
            <a:off x="10808779" y="5640157"/>
            <a:ext cx="908050" cy="93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0987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C3FC11CA-61A0-248C-350D-681A1B66D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1" y="91440"/>
            <a:ext cx="3302493" cy="1398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2E18207-DE53-EB00-99B9-BF52A3302C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15" b="-6315"/>
          <a:stretch/>
        </p:blipFill>
        <p:spPr bwMode="auto">
          <a:xfrm>
            <a:off x="10808779" y="5640157"/>
            <a:ext cx="908050" cy="939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rtalom helye 8">
            <a:extLst>
              <a:ext uri="{FF2B5EF4-FFF2-40B4-BE49-F238E27FC236}">
                <a16:creationId xmlns:a16="http://schemas.microsoft.com/office/drawing/2014/main" id="{E8CF9679-AE82-5F28-3ADE-E718A529B7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6355952"/>
              </p:ext>
            </p:extLst>
          </p:nvPr>
        </p:nvGraphicFramePr>
        <p:xfrm>
          <a:off x="747204" y="2035398"/>
          <a:ext cx="10515600" cy="4544559"/>
        </p:xfrm>
        <a:graphic>
          <a:graphicData uri="http://schemas.openxmlformats.org/drawingml/2006/table">
            <a:tbl>
              <a:tblPr/>
              <a:tblGrid>
                <a:gridCol w="2669483">
                  <a:extLst>
                    <a:ext uri="{9D8B030D-6E8A-4147-A177-3AD203B41FA5}">
                      <a16:colId xmlns:a16="http://schemas.microsoft.com/office/drawing/2014/main" val="881369272"/>
                    </a:ext>
                  </a:extLst>
                </a:gridCol>
                <a:gridCol w="829704">
                  <a:extLst>
                    <a:ext uri="{9D8B030D-6E8A-4147-A177-3AD203B41FA5}">
                      <a16:colId xmlns:a16="http://schemas.microsoft.com/office/drawing/2014/main" val="2161269092"/>
                    </a:ext>
                  </a:extLst>
                </a:gridCol>
                <a:gridCol w="1172408">
                  <a:extLst>
                    <a:ext uri="{9D8B030D-6E8A-4147-A177-3AD203B41FA5}">
                      <a16:colId xmlns:a16="http://schemas.microsoft.com/office/drawing/2014/main" val="4229612818"/>
                    </a:ext>
                  </a:extLst>
                </a:gridCol>
                <a:gridCol w="1190446">
                  <a:extLst>
                    <a:ext uri="{9D8B030D-6E8A-4147-A177-3AD203B41FA5}">
                      <a16:colId xmlns:a16="http://schemas.microsoft.com/office/drawing/2014/main" val="819524599"/>
                    </a:ext>
                  </a:extLst>
                </a:gridCol>
                <a:gridCol w="1605298">
                  <a:extLst>
                    <a:ext uri="{9D8B030D-6E8A-4147-A177-3AD203B41FA5}">
                      <a16:colId xmlns:a16="http://schemas.microsoft.com/office/drawing/2014/main" val="3712712770"/>
                    </a:ext>
                  </a:extLst>
                </a:gridCol>
                <a:gridCol w="1118297">
                  <a:extLst>
                    <a:ext uri="{9D8B030D-6E8A-4147-A177-3AD203B41FA5}">
                      <a16:colId xmlns:a16="http://schemas.microsoft.com/office/drawing/2014/main" val="3153390781"/>
                    </a:ext>
                  </a:extLst>
                </a:gridCol>
                <a:gridCol w="1929964">
                  <a:extLst>
                    <a:ext uri="{9D8B030D-6E8A-4147-A177-3AD203B41FA5}">
                      <a16:colId xmlns:a16="http://schemas.microsoft.com/office/drawing/2014/main" val="255304995"/>
                    </a:ext>
                  </a:extLst>
                </a:gridCol>
              </a:tblGrid>
              <a:tr h="1152939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Dezodorált olajból készült napraforgó párlat; 4,4 m/m%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Zsír-tartalom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Recept szerint termék mg/100 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Tokoferol tartalom mg/100 g termékben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Fogyasztási egységben bevitt mennyiség a recept szerint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Szükséges napi bevitel g ban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Nap szükséges mennyiségét ennyi %-ban fedezi 100 g elfogyasztása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008891"/>
                  </a:ext>
                </a:extLst>
              </a:tr>
              <a:tr h="339162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Tejföl 12%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824005"/>
                  </a:ext>
                </a:extLst>
              </a:tr>
              <a:tr h="339162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Tejföl 20%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869058"/>
                  </a:ext>
                </a:extLst>
              </a:tr>
              <a:tr h="339162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Kefír</a:t>
                      </a: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044840"/>
                  </a:ext>
                </a:extLst>
              </a:tr>
              <a:tr h="339162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Epres joghurt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145353"/>
                  </a:ext>
                </a:extLst>
              </a:tr>
              <a:tr h="339162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Vajkészítmény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060588"/>
                  </a:ext>
                </a:extLst>
              </a:tr>
              <a:tr h="339162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Vaj 82%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61085"/>
                  </a:ext>
                </a:extLst>
              </a:tr>
              <a:tr h="339162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Pasztőrözött tej 1,5 %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145487"/>
                  </a:ext>
                </a:extLst>
              </a:tr>
              <a:tr h="33916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Kakaós tej 1,5 %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004783"/>
                  </a:ext>
                </a:extLst>
              </a:tr>
              <a:tr h="339162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Tejes kávé 1,5 %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849987"/>
                  </a:ext>
                </a:extLst>
              </a:tr>
              <a:tr h="33916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Vaníliás tej 2,8 %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744604"/>
                  </a:ext>
                </a:extLst>
              </a:tr>
            </a:tbl>
          </a:graphicData>
        </a:graphic>
      </p:graphicFrame>
      <p:sp>
        <p:nvSpPr>
          <p:cNvPr id="7" name="Szövegdoboz 6">
            <a:extLst>
              <a:ext uri="{FF2B5EF4-FFF2-40B4-BE49-F238E27FC236}">
                <a16:creationId xmlns:a16="http://schemas.microsoft.com/office/drawing/2014/main" id="{34BBAE91-1EC0-2D81-A256-1B31A6735E34}"/>
              </a:ext>
            </a:extLst>
          </p:cNvPr>
          <p:cNvSpPr txBox="1"/>
          <p:nvPr/>
        </p:nvSpPr>
        <p:spPr>
          <a:xfrm>
            <a:off x="3988470" y="653143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Tejtermékek</a:t>
            </a:r>
          </a:p>
        </p:txBody>
      </p:sp>
    </p:spTree>
    <p:extLst>
      <p:ext uri="{BB962C8B-B14F-4D97-AF65-F5344CB8AC3E}">
        <p14:creationId xmlns:p14="http://schemas.microsoft.com/office/powerpoint/2010/main" val="931005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C3FC11CA-61A0-248C-350D-681A1B66D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1" y="91440"/>
            <a:ext cx="3302493" cy="1398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2E18207-DE53-EB00-99B9-BF52A3302C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15" b="-6315"/>
          <a:stretch/>
        </p:blipFill>
        <p:spPr bwMode="auto">
          <a:xfrm>
            <a:off x="10808779" y="5640157"/>
            <a:ext cx="90805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34BBAE91-1EC0-2D81-A256-1B31A6735E34}"/>
              </a:ext>
            </a:extLst>
          </p:cNvPr>
          <p:cNvSpPr txBox="1"/>
          <p:nvPr/>
        </p:nvSpPr>
        <p:spPr>
          <a:xfrm>
            <a:off x="3988470" y="653143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Tejtermékek</a:t>
            </a:r>
          </a:p>
        </p:txBody>
      </p:sp>
      <p:graphicFrame>
        <p:nvGraphicFramePr>
          <p:cNvPr id="2" name="Tartalom helye 3">
            <a:extLst>
              <a:ext uri="{FF2B5EF4-FFF2-40B4-BE49-F238E27FC236}">
                <a16:creationId xmlns:a16="http://schemas.microsoft.com/office/drawing/2014/main" id="{B7B49BCC-02E5-2749-CF49-AA277D3231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3463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40728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C3FC11CA-61A0-248C-350D-681A1B66D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1" y="91440"/>
            <a:ext cx="3302493" cy="1398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2E18207-DE53-EB00-99B9-BF52A3302C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15" b="-6315"/>
          <a:stretch/>
        </p:blipFill>
        <p:spPr bwMode="auto">
          <a:xfrm>
            <a:off x="10808779" y="5640157"/>
            <a:ext cx="90805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34BBAE91-1EC0-2D81-A256-1B31A6735E34}"/>
              </a:ext>
            </a:extLst>
          </p:cNvPr>
          <p:cNvSpPr txBox="1"/>
          <p:nvPr/>
        </p:nvSpPr>
        <p:spPr>
          <a:xfrm>
            <a:off x="3988470" y="653143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Tejtermékek</a:t>
            </a:r>
          </a:p>
        </p:txBody>
      </p:sp>
      <p:graphicFrame>
        <p:nvGraphicFramePr>
          <p:cNvPr id="3" name="Tartalom helye 3">
            <a:extLst>
              <a:ext uri="{FF2B5EF4-FFF2-40B4-BE49-F238E27FC236}">
                <a16:creationId xmlns:a16="http://schemas.microsoft.com/office/drawing/2014/main" id="{ADC052BA-0162-7737-619A-DB37665398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3936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33464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C3FC11CA-61A0-248C-350D-681A1B66D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1" y="91440"/>
            <a:ext cx="3302493" cy="1398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2E18207-DE53-EB00-99B9-BF52A3302C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15" b="-6315"/>
          <a:stretch/>
        </p:blipFill>
        <p:spPr bwMode="auto">
          <a:xfrm>
            <a:off x="10808779" y="5640157"/>
            <a:ext cx="90805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34BBAE91-1EC0-2D81-A256-1B31A6735E34}"/>
              </a:ext>
            </a:extLst>
          </p:cNvPr>
          <p:cNvSpPr txBox="1"/>
          <p:nvPr/>
        </p:nvSpPr>
        <p:spPr>
          <a:xfrm>
            <a:off x="3988470" y="653143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Tejtermékek</a:t>
            </a:r>
          </a:p>
        </p:txBody>
      </p:sp>
      <p:graphicFrame>
        <p:nvGraphicFramePr>
          <p:cNvPr id="2" name="Tartalom helye 3">
            <a:extLst>
              <a:ext uri="{FF2B5EF4-FFF2-40B4-BE49-F238E27FC236}">
                <a16:creationId xmlns:a16="http://schemas.microsoft.com/office/drawing/2014/main" id="{BC7E9713-09D4-F83B-D969-28253764FA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344647"/>
              </p:ext>
            </p:extLst>
          </p:nvPr>
        </p:nvGraphicFramePr>
        <p:xfrm>
          <a:off x="293179" y="1603556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91576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C3FC11CA-61A0-248C-350D-681A1B66D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1" y="91440"/>
            <a:ext cx="3302493" cy="1398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2E18207-DE53-EB00-99B9-BF52A3302C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15" b="-6315"/>
          <a:stretch/>
        </p:blipFill>
        <p:spPr bwMode="auto">
          <a:xfrm>
            <a:off x="10808779" y="5640157"/>
            <a:ext cx="90805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34BBAE91-1EC0-2D81-A256-1B31A6735E34}"/>
              </a:ext>
            </a:extLst>
          </p:cNvPr>
          <p:cNvSpPr txBox="1"/>
          <p:nvPr/>
        </p:nvSpPr>
        <p:spPr>
          <a:xfrm>
            <a:off x="4849874" y="640080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Összefoglaló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A546CF06-A0F9-1CBA-DDD6-65D92233E43C}"/>
              </a:ext>
            </a:extLst>
          </p:cNvPr>
          <p:cNvSpPr txBox="1"/>
          <p:nvPr/>
        </p:nvSpPr>
        <p:spPr>
          <a:xfrm>
            <a:off x="849086" y="2168434"/>
            <a:ext cx="9405257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3 féle párlat – E-vitamin tartalmában eltérő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Technológiába változtatás nélkül beépíthető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Homogénen elkeverhető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Antioxidáns hatása védi a lebomlástól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Természetes összetevő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Vitamin tartalom kimutatható mértékű emelkedése</a:t>
            </a:r>
          </a:p>
          <a:p>
            <a:pPr>
              <a:lnSpc>
                <a:spcPct val="150000"/>
              </a:lnSpc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407352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C3FC11CA-61A0-248C-350D-681A1B66D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1" y="91440"/>
            <a:ext cx="3302493" cy="1398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2E18207-DE53-EB00-99B9-BF52A3302C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15" b="-6315"/>
          <a:stretch/>
        </p:blipFill>
        <p:spPr bwMode="auto">
          <a:xfrm>
            <a:off x="10808779" y="5640157"/>
            <a:ext cx="90805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14CB3BC9-A6AF-DFE4-E4F2-5F2A638B2D26}"/>
              </a:ext>
            </a:extLst>
          </p:cNvPr>
          <p:cNvSpPr txBox="1"/>
          <p:nvPr/>
        </p:nvSpPr>
        <p:spPr>
          <a:xfrm>
            <a:off x="1719943" y="2736034"/>
            <a:ext cx="7824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2991243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C3FC11CA-61A0-248C-350D-681A1B66D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5" y="68232"/>
            <a:ext cx="3302493" cy="1398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2E18207-DE53-EB00-99B9-BF52A3302C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15" b="-6315"/>
          <a:stretch/>
        </p:blipFill>
        <p:spPr bwMode="auto">
          <a:xfrm>
            <a:off x="10808779" y="5640157"/>
            <a:ext cx="908050" cy="9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0A639DE8-0550-E7A4-CF55-5E31FB23DD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5" y="1466479"/>
            <a:ext cx="3340007" cy="5197616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9585DC64-A2AA-B590-FA9D-70FD8F782D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748" y="651548"/>
            <a:ext cx="3362670" cy="5103494"/>
          </a:xfrm>
          <a:prstGeom prst="rect">
            <a:avLst/>
          </a:prstGeom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C188675D-48CE-5C65-5CC6-5E696D7F31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724" y="0"/>
            <a:ext cx="3367105" cy="550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92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C3FC11CA-61A0-248C-350D-681A1B66D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5" y="68232"/>
            <a:ext cx="3302493" cy="1398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2E18207-DE53-EB00-99B9-BF52A3302C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15" b="-6315"/>
          <a:stretch/>
        </p:blipFill>
        <p:spPr bwMode="auto">
          <a:xfrm>
            <a:off x="10808779" y="5640157"/>
            <a:ext cx="908050" cy="9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Tartalom helye 4">
            <a:extLst>
              <a:ext uri="{FF2B5EF4-FFF2-40B4-BE49-F238E27FC236}">
                <a16:creationId xmlns:a16="http://schemas.microsoft.com/office/drawing/2014/main" id="{9BBB9B08-054A-621B-B2D8-814A9A9B0D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90" y="2323364"/>
            <a:ext cx="2840019" cy="37866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4AE5C2D-52C9-4725-ABD3-1944C33787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565" y="3170914"/>
            <a:ext cx="3918858" cy="29391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685820C-64A0-E251-A9CE-A785292648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576" y="2988396"/>
            <a:ext cx="3535681" cy="2651761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DB8C1899-462F-88E5-3572-912053988619}"/>
              </a:ext>
            </a:extLst>
          </p:cNvPr>
          <p:cNvSpPr txBox="1"/>
          <p:nvPr/>
        </p:nvSpPr>
        <p:spPr>
          <a:xfrm>
            <a:off x="3988469" y="653143"/>
            <a:ext cx="5782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Élelmiszeripari kísérletek </a:t>
            </a:r>
          </a:p>
        </p:txBody>
      </p:sp>
    </p:spTree>
    <p:extLst>
      <p:ext uri="{BB962C8B-B14F-4D97-AF65-F5344CB8AC3E}">
        <p14:creationId xmlns:p14="http://schemas.microsoft.com/office/powerpoint/2010/main" val="305864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C3FC11CA-61A0-248C-350D-681A1B66D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1" y="91440"/>
            <a:ext cx="3302493" cy="1398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2E18207-DE53-EB00-99B9-BF52A3302C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15" b="-6315"/>
          <a:stretch/>
        </p:blipFill>
        <p:spPr bwMode="auto">
          <a:xfrm>
            <a:off x="10808779" y="5640157"/>
            <a:ext cx="90805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0A0B5BD2-B92F-7854-7DD7-3BA02FA6BCFB}"/>
              </a:ext>
            </a:extLst>
          </p:cNvPr>
          <p:cNvSpPr txBox="1"/>
          <p:nvPr/>
        </p:nvSpPr>
        <p:spPr>
          <a:xfrm>
            <a:off x="3988470" y="653143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Péksütemény 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199F025-CC3B-7212-791C-4A4920F80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96" y="790563"/>
            <a:ext cx="3336233" cy="444831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id="{4FA5BB93-758C-0321-C890-1DEB43862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78301"/>
              </p:ext>
            </p:extLst>
          </p:nvPr>
        </p:nvGraphicFramePr>
        <p:xfrm>
          <a:off x="1058146" y="1758720"/>
          <a:ext cx="6679364" cy="4351337"/>
        </p:xfrm>
        <a:graphic>
          <a:graphicData uri="http://schemas.openxmlformats.org/drawingml/2006/table">
            <a:tbl>
              <a:tblPr/>
              <a:tblGrid>
                <a:gridCol w="1596709">
                  <a:extLst>
                    <a:ext uri="{9D8B030D-6E8A-4147-A177-3AD203B41FA5}">
                      <a16:colId xmlns:a16="http://schemas.microsoft.com/office/drawing/2014/main" val="1659247562"/>
                    </a:ext>
                  </a:extLst>
                </a:gridCol>
                <a:gridCol w="1011656">
                  <a:extLst>
                    <a:ext uri="{9D8B030D-6E8A-4147-A177-3AD203B41FA5}">
                      <a16:colId xmlns:a16="http://schemas.microsoft.com/office/drawing/2014/main" val="2739668926"/>
                    </a:ext>
                  </a:extLst>
                </a:gridCol>
                <a:gridCol w="1340748">
                  <a:extLst>
                    <a:ext uri="{9D8B030D-6E8A-4147-A177-3AD203B41FA5}">
                      <a16:colId xmlns:a16="http://schemas.microsoft.com/office/drawing/2014/main" val="551846850"/>
                    </a:ext>
                  </a:extLst>
                </a:gridCol>
                <a:gridCol w="1255428">
                  <a:extLst>
                    <a:ext uri="{9D8B030D-6E8A-4147-A177-3AD203B41FA5}">
                      <a16:colId xmlns:a16="http://schemas.microsoft.com/office/drawing/2014/main" val="2318908835"/>
                    </a:ext>
                  </a:extLst>
                </a:gridCol>
                <a:gridCol w="1474823">
                  <a:extLst>
                    <a:ext uri="{9D8B030D-6E8A-4147-A177-3AD203B41FA5}">
                      <a16:colId xmlns:a16="http://schemas.microsoft.com/office/drawing/2014/main" val="1509818510"/>
                    </a:ext>
                  </a:extLst>
                </a:gridCol>
              </a:tblGrid>
              <a:tr h="4607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Összetevők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KONTROL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OPUS EST N20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OPUS EST NL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OPUS EST L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042213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166862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Búzaliszt BL 55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2431634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Élesztő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235309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Kristálycukor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459814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Napraforgó étolaj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410067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Vitális búzaglutin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599881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Zsíros tejpor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26585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Étkezési só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63471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Ivóvíz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392525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OPUS EST N20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215319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OPUS EST NL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050710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OPUS EST L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874569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össztömeg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9538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9620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302324"/>
                  </a:ext>
                </a:extLst>
              </a:tr>
              <a:tr h="563114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várható tokoferol tartalom mg/100g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2,4+3,44=5,84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2,4+3,59=5,99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2,4+0,16=2,56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364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311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C3FC11CA-61A0-248C-350D-681A1B66D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1" y="91440"/>
            <a:ext cx="3302493" cy="1398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2E18207-DE53-EB00-99B9-BF52A3302C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15" b="-6315"/>
          <a:stretch/>
        </p:blipFill>
        <p:spPr bwMode="auto">
          <a:xfrm>
            <a:off x="10808779" y="5640157"/>
            <a:ext cx="90805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0A0B5BD2-B92F-7854-7DD7-3BA02FA6BCFB}"/>
              </a:ext>
            </a:extLst>
          </p:cNvPr>
          <p:cNvSpPr txBox="1"/>
          <p:nvPr/>
        </p:nvSpPr>
        <p:spPr>
          <a:xfrm>
            <a:off x="3988470" y="653143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Péksütemény 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77B4452A-AEB5-E3A6-FF22-E52970E8C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281" y="1792026"/>
            <a:ext cx="3426249" cy="4554107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7D595D0-184E-BFFC-8746-CCB2FDC234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543" y="1237918"/>
            <a:ext cx="3806715" cy="51194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6205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C3FC11CA-61A0-248C-350D-681A1B66D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1" y="91440"/>
            <a:ext cx="3302493" cy="1398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2E18207-DE53-EB00-99B9-BF52A3302C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15" b="-6315"/>
          <a:stretch/>
        </p:blipFill>
        <p:spPr bwMode="auto">
          <a:xfrm>
            <a:off x="10808779" y="5640157"/>
            <a:ext cx="90805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0A0B5BD2-B92F-7854-7DD7-3BA02FA6BCFB}"/>
              </a:ext>
            </a:extLst>
          </p:cNvPr>
          <p:cNvSpPr txBox="1"/>
          <p:nvPr/>
        </p:nvSpPr>
        <p:spPr>
          <a:xfrm>
            <a:off x="3988470" y="653143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Péksütemény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1169773-2F79-5BFD-115F-66E325D305F1}"/>
              </a:ext>
            </a:extLst>
          </p:cNvPr>
          <p:cNvSpPr txBox="1"/>
          <p:nvPr/>
        </p:nvSpPr>
        <p:spPr>
          <a:xfrm>
            <a:off x="1171852" y="5539666"/>
            <a:ext cx="8975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Kontrol: </a:t>
            </a:r>
            <a:r>
              <a:rPr lang="hu-HU" dirty="0" err="1"/>
              <a:t>adalékolás</a:t>
            </a:r>
            <a:r>
              <a:rPr lang="hu-HU" dirty="0"/>
              <a:t> nélküli kifli</a:t>
            </a:r>
          </a:p>
          <a:p>
            <a:r>
              <a:rPr lang="hu-HU" dirty="0"/>
              <a:t>OPUS EST N20: napraforgó párlat</a:t>
            </a:r>
          </a:p>
          <a:p>
            <a:r>
              <a:rPr lang="hu-HU" dirty="0"/>
              <a:t>OPUS EST NL: napraforgó </a:t>
            </a:r>
            <a:r>
              <a:rPr lang="hu-HU" dirty="0" err="1"/>
              <a:t>párlat:lenmagolaj</a:t>
            </a:r>
            <a:r>
              <a:rPr lang="hu-HU" dirty="0"/>
              <a:t> 1:1 arányú keveréke</a:t>
            </a:r>
          </a:p>
          <a:p>
            <a:r>
              <a:rPr lang="hu-HU" dirty="0"/>
              <a:t>L: lenmagolaj</a:t>
            </a:r>
          </a:p>
        </p:txBody>
      </p:sp>
      <p:graphicFrame>
        <p:nvGraphicFramePr>
          <p:cNvPr id="7" name="Tartalom helye 3">
            <a:extLst>
              <a:ext uri="{FF2B5EF4-FFF2-40B4-BE49-F238E27FC236}">
                <a16:creationId xmlns:a16="http://schemas.microsoft.com/office/drawing/2014/main" id="{E7EFF674-A784-C4FF-27B4-DFE257BFEA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991176"/>
              </p:ext>
            </p:extLst>
          </p:nvPr>
        </p:nvGraphicFramePr>
        <p:xfrm>
          <a:off x="747204" y="118832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87532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C3FC11CA-61A0-248C-350D-681A1B66D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1" y="91440"/>
            <a:ext cx="3302493" cy="1398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2E18207-DE53-EB00-99B9-BF52A3302C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15" b="-6315"/>
          <a:stretch/>
        </p:blipFill>
        <p:spPr bwMode="auto">
          <a:xfrm>
            <a:off x="10808779" y="5640157"/>
            <a:ext cx="90805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0A0B5BD2-B92F-7854-7DD7-3BA02FA6BCFB}"/>
              </a:ext>
            </a:extLst>
          </p:cNvPr>
          <p:cNvSpPr txBox="1"/>
          <p:nvPr/>
        </p:nvSpPr>
        <p:spPr>
          <a:xfrm>
            <a:off x="3988470" y="653143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Csavart tészta</a:t>
            </a:r>
          </a:p>
        </p:txBody>
      </p:sp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D79D8571-E5EC-68CD-8AB7-98A14261F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280940"/>
              </p:ext>
            </p:extLst>
          </p:nvPr>
        </p:nvGraphicFramePr>
        <p:xfrm>
          <a:off x="286241" y="1947853"/>
          <a:ext cx="7682947" cy="2962293"/>
        </p:xfrm>
        <a:graphic>
          <a:graphicData uri="http://schemas.openxmlformats.org/drawingml/2006/table">
            <a:tbl>
              <a:tblPr/>
              <a:tblGrid>
                <a:gridCol w="2026911">
                  <a:extLst>
                    <a:ext uri="{9D8B030D-6E8A-4147-A177-3AD203B41FA5}">
                      <a16:colId xmlns:a16="http://schemas.microsoft.com/office/drawing/2014/main" val="1503043441"/>
                    </a:ext>
                  </a:extLst>
                </a:gridCol>
                <a:gridCol w="1284227">
                  <a:extLst>
                    <a:ext uri="{9D8B030D-6E8A-4147-A177-3AD203B41FA5}">
                      <a16:colId xmlns:a16="http://schemas.microsoft.com/office/drawing/2014/main" val="3664871646"/>
                    </a:ext>
                  </a:extLst>
                </a:gridCol>
                <a:gridCol w="1546848">
                  <a:extLst>
                    <a:ext uri="{9D8B030D-6E8A-4147-A177-3AD203B41FA5}">
                      <a16:colId xmlns:a16="http://schemas.microsoft.com/office/drawing/2014/main" val="3147377412"/>
                    </a:ext>
                  </a:extLst>
                </a:gridCol>
                <a:gridCol w="1394751">
                  <a:extLst>
                    <a:ext uri="{9D8B030D-6E8A-4147-A177-3AD203B41FA5}">
                      <a16:colId xmlns:a16="http://schemas.microsoft.com/office/drawing/2014/main" val="451652489"/>
                    </a:ext>
                  </a:extLst>
                </a:gridCol>
                <a:gridCol w="1430210">
                  <a:extLst>
                    <a:ext uri="{9D8B030D-6E8A-4147-A177-3AD203B41FA5}">
                      <a16:colId xmlns:a16="http://schemas.microsoft.com/office/drawing/2014/main" val="669018159"/>
                    </a:ext>
                  </a:extLst>
                </a:gridCol>
              </a:tblGrid>
              <a:tr h="697575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Összetevők</a:t>
                      </a: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KONTROL</a:t>
                      </a: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kísérlet</a:t>
                      </a: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kísérlet</a:t>
                      </a: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kísérlet</a:t>
                      </a: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936366"/>
                  </a:ext>
                </a:extLst>
              </a:tr>
              <a:tr h="248517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618087"/>
                  </a:ext>
                </a:extLst>
              </a:tr>
              <a:tr h="248517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Liszt (kg)</a:t>
                      </a: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34232"/>
                  </a:ext>
                </a:extLst>
              </a:tr>
              <a:tr h="306199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Tojáslé (kg)</a:t>
                      </a: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51488"/>
                  </a:ext>
                </a:extLst>
              </a:tr>
              <a:tr h="248517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Ivóvíz (kg)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472837"/>
                  </a:ext>
                </a:extLst>
              </a:tr>
              <a:tr h="248517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Napraforgó párlat (g)</a:t>
                      </a: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315371"/>
                  </a:ext>
                </a:extLst>
              </a:tr>
              <a:tr h="248517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Lenmagolaj  (g)</a:t>
                      </a: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580912"/>
                  </a:ext>
                </a:extLst>
              </a:tr>
              <a:tr h="248517">
                <a:tc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729482"/>
                  </a:ext>
                </a:extLst>
              </a:tr>
              <a:tr h="467417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várható tokoferol tartalom mg/100g</a:t>
                      </a: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0,31</a:t>
                      </a: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0,62</a:t>
                      </a: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7052" marR="7052" marT="7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119155"/>
                  </a:ext>
                </a:extLst>
              </a:tr>
            </a:tbl>
          </a:graphicData>
        </a:graphic>
      </p:graphicFrame>
      <p:pic>
        <p:nvPicPr>
          <p:cNvPr id="8" name="Kép 7">
            <a:extLst>
              <a:ext uri="{FF2B5EF4-FFF2-40B4-BE49-F238E27FC236}">
                <a16:creationId xmlns:a16="http://schemas.microsoft.com/office/drawing/2014/main" id="{2BF208B6-73BF-2553-A8F8-282FA3A96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266" y="1947852"/>
            <a:ext cx="3809524" cy="29622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8299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C3FC11CA-61A0-248C-350D-681A1B66D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1" y="91440"/>
            <a:ext cx="3302493" cy="1398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2E18207-DE53-EB00-99B9-BF52A3302C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15" b="-6315"/>
          <a:stretch/>
        </p:blipFill>
        <p:spPr bwMode="auto">
          <a:xfrm>
            <a:off x="10808779" y="5640157"/>
            <a:ext cx="90805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0A0B5BD2-B92F-7854-7DD7-3BA02FA6BCFB}"/>
              </a:ext>
            </a:extLst>
          </p:cNvPr>
          <p:cNvSpPr txBox="1"/>
          <p:nvPr/>
        </p:nvSpPr>
        <p:spPr>
          <a:xfrm>
            <a:off x="3988470" y="653143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Csavart tészta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C7C0F9A-A69C-CD3F-634A-0A6D33E7D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240" y="2015939"/>
            <a:ext cx="5856427" cy="43064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8C512CDB-1D49-832D-3319-76CD336ACA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565" y="1352136"/>
            <a:ext cx="5538304" cy="41537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8119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C3FC11CA-61A0-248C-350D-681A1B66D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1" y="91440"/>
            <a:ext cx="3302493" cy="1398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2E18207-DE53-EB00-99B9-BF52A3302C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15" b="-6315"/>
          <a:stretch/>
        </p:blipFill>
        <p:spPr bwMode="auto">
          <a:xfrm>
            <a:off x="10808779" y="5640157"/>
            <a:ext cx="90805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0A0B5BD2-B92F-7854-7DD7-3BA02FA6BCFB}"/>
              </a:ext>
            </a:extLst>
          </p:cNvPr>
          <p:cNvSpPr txBox="1"/>
          <p:nvPr/>
        </p:nvSpPr>
        <p:spPr>
          <a:xfrm>
            <a:off x="3988470" y="653143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Csavart tészta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E6843CBA-ACA9-D4A4-5E26-2877F795E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966" y="1541417"/>
            <a:ext cx="8807812" cy="498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64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1299</Words>
  <Application>Microsoft Office PowerPoint</Application>
  <PresentationFormat>Szélesvásznú</PresentationFormat>
  <Paragraphs>279</Paragraphs>
  <Slides>15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Garamond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Deák Edit Dr. [STUDENT]</dc:creator>
  <cp:lastModifiedBy>Deák Edit Dr. [STUDENT]</cp:lastModifiedBy>
  <cp:revision>24</cp:revision>
  <dcterms:created xsi:type="dcterms:W3CDTF">2024-07-16T14:32:17Z</dcterms:created>
  <dcterms:modified xsi:type="dcterms:W3CDTF">2024-07-16T19:46:32Z</dcterms:modified>
</cp:coreProperties>
</file>