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7" r:id="rId6"/>
    <p:sldId id="262" r:id="rId7"/>
    <p:sldId id="264" r:id="rId8"/>
    <p:sldId id="265" r:id="rId9"/>
    <p:sldId id="266" r:id="rId10"/>
    <p:sldId id="257" r:id="rId11"/>
    <p:sldId id="263" r:id="rId12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" d="100"/>
          <a:sy n="16" d="100"/>
        </p:scale>
        <p:origin x="844" y="88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2B06D-4C5B-8D4F-955F-7DF9BA801E4E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518" y="7612381"/>
            <a:ext cx="42976799" cy="1182603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cs-CZ" sz="9600" b="1" dirty="0">
                <a:latin typeface="Arial Bold"/>
                <a:cs typeface="Arial"/>
              </a:rPr>
              <a:t>Önkormányzati Csúcstalálkozó, Nyírbátor</a:t>
            </a:r>
          </a:p>
          <a:p>
            <a:pPr algn="ctr"/>
            <a:r>
              <a:rPr lang="cs-CZ" sz="9600" b="1" dirty="0">
                <a:latin typeface="Arial Bold"/>
                <a:cs typeface="Arial"/>
              </a:rPr>
              <a:t> 2025. október 17.</a:t>
            </a:r>
          </a:p>
          <a:p>
            <a:pPr algn="ctr"/>
            <a:endParaRPr lang="en-US" sz="9600" b="1" dirty="0">
              <a:latin typeface="Arial Bold"/>
              <a:cs typeface="Arial"/>
            </a:endParaRPr>
          </a:p>
          <a:p>
            <a:pPr algn="ctr"/>
            <a:r>
              <a:rPr lang="hu-HU" sz="15000" b="1" dirty="0">
                <a:latin typeface="Arial Bold"/>
                <a:cs typeface="Arial Bold"/>
              </a:rPr>
              <a:t>Hogyan segítik az okos épületek az energiamegtakarítást és a klímaalkalmazkodást?</a:t>
            </a:r>
            <a:endParaRPr lang="en-US" sz="15000" b="1" dirty="0">
              <a:latin typeface="Arial Bold"/>
              <a:cs typeface="Arial Bol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8320" y="22199600"/>
            <a:ext cx="13763511" cy="25004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6600" b="1" dirty="0">
                <a:latin typeface="Arial"/>
                <a:cs typeface="Arial"/>
              </a:rPr>
              <a:t>Balogh Zoltán</a:t>
            </a:r>
          </a:p>
          <a:p>
            <a:r>
              <a:rPr lang="hu-HU" sz="6600" dirty="0">
                <a:latin typeface="Arial"/>
                <a:cs typeface="Arial"/>
              </a:rPr>
              <a:t>Elektro-Kamleithner Kft.</a:t>
            </a:r>
            <a:endParaRPr lang="en-US" sz="6600" dirty="0">
              <a:latin typeface="Arial"/>
              <a:cs typeface="Arial"/>
            </a:endParaRPr>
          </a:p>
        </p:txBody>
      </p:sp>
      <p:pic>
        <p:nvPicPr>
          <p:cNvPr id="10" name="Picture 9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757BE-0CC9-30B7-2D64-A69492C25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79FF87-27DD-D82E-748B-5DF762CE3BDC}"/>
              </a:ext>
            </a:extLst>
          </p:cNvPr>
          <p:cNvSpPr txBox="1"/>
          <p:nvPr/>
        </p:nvSpPr>
        <p:spPr>
          <a:xfrm>
            <a:off x="2342402" y="7343991"/>
            <a:ext cx="40765027" cy="1033921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Hétköznapi értelemben vett okos rendszerek között is </a:t>
            </a:r>
            <a:r>
              <a:rPr lang="hu-HU" sz="6000" b="1" dirty="0">
                <a:latin typeface="Arial"/>
                <a:cs typeface="Arial"/>
              </a:rPr>
              <a:t>óriási különbség </a:t>
            </a:r>
            <a:r>
              <a:rPr lang="hu-HU" sz="6000" dirty="0">
                <a:latin typeface="Arial"/>
                <a:cs typeface="Arial"/>
              </a:rPr>
              <a:t>van. Olyan eszközökkel, amelyek 3 év alatti életartammal rendelkezik nem lehet az épült teljes élettartamára vonatkozólag értelmezhető megtakarítást felmutatni.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Erre a célra nagymegbízhatóságú és jó minőségű alkatrészekből felépített ipari rendszerek alkalmasak, mint pl. a </a:t>
            </a:r>
            <a:r>
              <a:rPr lang="hu-HU" sz="6000" b="1" dirty="0">
                <a:latin typeface="Arial"/>
                <a:cs typeface="Arial"/>
              </a:rPr>
              <a:t>KNX szabványnak </a:t>
            </a:r>
            <a:r>
              <a:rPr lang="hu-HU" sz="6000" dirty="0">
                <a:latin typeface="Arial"/>
                <a:cs typeface="Arial"/>
              </a:rPr>
              <a:t>megfelelő eszközökből felépített rendszerek.   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De egy jól kialakított KNX rendszer sem csodaszer önmagában, csupán egy eszköz egy </a:t>
            </a:r>
            <a:r>
              <a:rPr lang="hu-HU" sz="6000" b="1" dirty="0">
                <a:latin typeface="Arial"/>
                <a:cs typeface="Arial"/>
              </a:rPr>
              <a:t>felkészült, intelligensen gondolkodó, lelkiismeretes üzemeltető</a:t>
            </a:r>
            <a:r>
              <a:rPr lang="hu-HU" sz="6000" dirty="0">
                <a:latin typeface="Arial"/>
                <a:cs typeface="Arial"/>
              </a:rPr>
              <a:t> kezében, aki elkötelezett a földünk értékeinek megőrzése és gyermekeink jövőjének tiszteletben tartása mellett.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635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2399" y="7070364"/>
            <a:ext cx="41767038" cy="177951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marL="1428750" indent="-1428750" algn="just">
              <a:buAutoNum type="arabicPeriod"/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FŰTÉS, HŰTÉS ÉS SZELLŐZTETÉS OPTIMALIZÁLÁSA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nb-NO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196791" lvl="1" indent="-914400" algn="just">
              <a:lnSpc>
                <a:spcPct val="130000"/>
              </a:lnSpc>
              <a:buAutoNum type="alphaLcPeriod"/>
              <a:tabLst>
                <a:tab pos="3653437" algn="l"/>
              </a:tabLst>
            </a:pPr>
            <a:r>
              <a:rPr lang="ro-RO" sz="6000" dirty="0">
                <a:latin typeface="Arial"/>
                <a:cs typeface="Arial"/>
              </a:rPr>
              <a:t>Intelligens hőmérséklet-szabályozás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Az épületben elhelyezett KNX hőmérséklet-érzékelők folyamatosan figyelik a helyiségek hőmérsékletét.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 rendszer automatikusan szabályozza a fűtést és hűtést, hogy a szükséges komfortszintet minimális energiafelhasználással érje el.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Zónavezérlés: az épület különböző részeit külön-külön vezérli, így csak ott fűt/hűt, ahol szükséges.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Időprogramok: munkaidőn kívül csökkentett hőmérsékletre állítja a fűtést.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ro-RO" sz="6000" dirty="0">
                <a:latin typeface="Arial"/>
                <a:cs typeface="Arial"/>
              </a:rPr>
              <a:t>Ablaknyitás érzékelők integrációjac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Ha egy ablakot kinyitnak, a rendszer automatikusan lekapcsolja a fűtést/hűtést az adott helyiségben.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Ezzel elkerülhető a felesleges energiafelhasználás.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Automatikus szellőzés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CO₂-szint-érzékelők figyelik a levegő minőségét, és szükség esetén bekapcsolják a szellőztetést.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 különösen fontos iskolákban, irodákban és középületekben, ahol a levegő minősége jelentősen befolyásolja a komfortérzetet és a produktivitást.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C9C379-29E2-FFD8-4723-C29F18D962F8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8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372DB-21FA-5403-E11F-6D33F9F50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6B763FF-7210-BCC7-BB4F-E5A40138355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963B9A-521F-B86D-5403-267C3A480DF8}"/>
              </a:ext>
            </a:extLst>
          </p:cNvPr>
          <p:cNvSpPr txBox="1"/>
          <p:nvPr/>
        </p:nvSpPr>
        <p:spPr>
          <a:xfrm>
            <a:off x="2342399" y="7070364"/>
            <a:ext cx="41113372" cy="9702375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2. 	VILÁGÍTÁSVEZÉRLÉS ÉS ENERGIATAKARÉKOSSÁG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Mozgásérzékelők: csak akkor kapcsolja fel a világítást, ha valaki belép a helyiségbe.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Fényérzékelők: a természetes fény intenzitása alapján csökkenti a mesterséges világítás fényerejét.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Dimmelhető világítás: nem szükséges mindig 100%-os fényerő, így energiát takaríthatunk meg.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Időzített világításvezérlés: például egy irodaépületben az éjszakai takarítás után automatikusan lekapcsol minden lámpát.</a:t>
            </a:r>
            <a:endParaRPr lang="hu-HU" sz="6000" dirty="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FBED7B-29F0-09A9-0B17-AE896ECABD4B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4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D3CE1-A133-E51F-149B-D6AE3963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A45EFDF-10B9-008E-C6A6-96B7171F6800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87A59D-599F-5F6E-D087-D303EFBAC234}"/>
              </a:ext>
            </a:extLst>
          </p:cNvPr>
          <p:cNvSpPr txBox="1"/>
          <p:nvPr/>
        </p:nvSpPr>
        <p:spPr>
          <a:xfrm>
            <a:off x="2342399" y="7070364"/>
            <a:ext cx="41113372" cy="877904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3. 	ENERGIAMONITORING ÉS INTELLIGENS FOGYASZTÁSMENEDZSMENT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KNX mérőmodulok folyamatosan figyelik az épület energiafogyasztását (áram, gáz, víz, hő).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Riasztások és optimalizálás: ha a rendszer túlzott fogyasztást észlel, értesítést küld az üzemeltetőnek, vagy akár automatikusan beavatkozik (pl. kikapcsolja a nem szükséges fogyasztókat).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Energiatudatos üzemeltetés: az épület használói is láthatják, mennyi energiát fogyasztanak, így ösztönözhetők a takarékosabb működésre.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EF453-A676-2AFC-2DF2-4121EF4F0373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794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7CCAF-F792-9A68-035C-6DDD34C84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3BE9D6-6A0A-7279-8476-BBBF107F279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IV.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AC32B3-6D13-1046-CD4E-FEE1100CA04C}"/>
              </a:ext>
            </a:extLst>
          </p:cNvPr>
          <p:cNvSpPr txBox="1"/>
          <p:nvPr/>
        </p:nvSpPr>
        <p:spPr>
          <a:xfrm>
            <a:off x="2342399" y="7070364"/>
            <a:ext cx="41113372" cy="508572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4.	MEGÚJULÓ ENERGIAFORRÁSOK INTEGRÁLÁSA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A KNX rendszer képes napelemekkel és energiatároló rendszerekkel együttműködni.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Ha elegendő napenergia áll rendelkezésre, a rendszer átkapcsolhat a saját energiaellátásra.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D0AAC8-B856-C9F5-0DFA-F09BD426C2B6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83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4095" y="2546540"/>
            <a:ext cx="19907930" cy="187652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Összegzés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405" y="5681112"/>
            <a:ext cx="40765027" cy="14771199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A KNX rendszer egy a BMS rendszerek közül a piacon egyedül állóként kínál méret és funkció korlát nélkül megoldásoka, amelyek segítik az az épületek üzemeltetőit az energiahatékony működtetésében.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Automatizált fűtés-hűtés-szellőztetés csökkenti az energiafogyasztást.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Intelligens világítás és árnyékolás minimalizálja az áramfelhasználást.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Időjárásérzékelők és dinamikus vezérlés segíti a klímaalkalmazkodást.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Megújuló energia és energiaoptimalizálás csökkenti az épület ökológiai lábnyomát.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 KNX rendszer tehát egy fenntartható, költséghatékony és környezettudatos megoldás, amely nemcsak az épületek üzemeltetőinek, hanem a környezetvédelem szempontjából is előnyös.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5933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52265" y="9501809"/>
            <a:ext cx="37867943" cy="1401124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11000" b="1" dirty="0">
                <a:latin typeface="Arial Regular"/>
                <a:cs typeface="Arial Regular"/>
              </a:rPr>
              <a:t>Köszönöm a figyelmet!</a:t>
            </a: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r>
              <a:rPr lang="hu-HU" sz="11000" b="1" dirty="0">
                <a:latin typeface="Arial Regular"/>
                <a:cs typeface="Arial Regular"/>
              </a:rPr>
              <a:t>Balogh Zoltán							2025.10.17</a:t>
            </a:r>
            <a:endParaRPr lang="en-US" sz="11000" b="1" dirty="0">
              <a:latin typeface="Arial Regular"/>
              <a:cs typeface="Arial Regular"/>
            </a:endParaRPr>
          </a:p>
        </p:txBody>
      </p:sp>
      <p:pic>
        <p:nvPicPr>
          <p:cNvPr id="7" name="Picture 6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56b4d1-cbb3-475a-b153-b09b1cfda6fd">
      <Terms xmlns="http://schemas.microsoft.com/office/infopath/2007/PartnerControls"/>
    </lcf76f155ced4ddcb4097134ff3c332f>
    <TaxCatchAll xmlns="382d11ad-abc2-42ca-a4bc-6e52ea70a73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3025FC4CDC9E94FA2B7D70EE9A8B3D7" ma:contentTypeVersion="16" ma:contentTypeDescription="Új dokumentum létrehozása." ma:contentTypeScope="" ma:versionID="0dc682a0a872c63522f6edab10755312">
  <xsd:schema xmlns:xsd="http://www.w3.org/2001/XMLSchema" xmlns:xs="http://www.w3.org/2001/XMLSchema" xmlns:p="http://schemas.microsoft.com/office/2006/metadata/properties" xmlns:ns2="fc56b4d1-cbb3-475a-b153-b09b1cfda6fd" xmlns:ns3="382d11ad-abc2-42ca-a4bc-6e52ea70a739" targetNamespace="http://schemas.microsoft.com/office/2006/metadata/properties" ma:root="true" ma:fieldsID="e43d1becabb65931c395cb0e04a235c9" ns2:_="" ns3:_="">
    <xsd:import namespace="fc56b4d1-cbb3-475a-b153-b09b1cfda6fd"/>
    <xsd:import namespace="382d11ad-abc2-42ca-a4bc-6e52ea70a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6b4d1-cbb3-475a-b153-b09b1cfda6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6fe99b5c-86e8-4d67-a913-72ffe25a02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2d11ad-abc2-42ca-a4bc-6e52ea70a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b9749e-22e6-4611-a77c-aaa633f886fe}" ma:internalName="TaxCatchAll" ma:showField="CatchAllData" ma:web="382d11ad-abc2-42ca-a4bc-6e52ea70a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3A3925-7FA6-45DA-87FA-26B63E0495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FDD0FA-9280-4710-8EAF-5D27BB22E04D}">
  <ds:schemaRefs>
    <ds:schemaRef ds:uri="http://schemas.microsoft.com/office/2006/metadata/properties"/>
    <ds:schemaRef ds:uri="http://schemas.microsoft.com/office/infopath/2007/PartnerControls"/>
    <ds:schemaRef ds:uri="fc56b4d1-cbb3-475a-b153-b09b1cfda6fd"/>
    <ds:schemaRef ds:uri="382d11ad-abc2-42ca-a4bc-6e52ea70a739"/>
  </ds:schemaRefs>
</ds:datastoreItem>
</file>

<file path=customXml/itemProps3.xml><?xml version="1.0" encoding="utf-8"?>
<ds:datastoreItem xmlns:ds="http://schemas.openxmlformats.org/officeDocument/2006/customXml" ds:itemID="{1C33F83A-1B5D-47F5-BAD8-32687FFEC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6b4d1-cbb3-475a-b153-b09b1cfda6fd"/>
    <ds:schemaRef ds:uri="382d11ad-abc2-42ca-a4bc-6e52ea70a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607</Words>
  <Application>Microsoft Office PowerPoint</Application>
  <PresentationFormat>Egyéni</PresentationFormat>
  <Paragraphs>73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Bold</vt:lpstr>
      <vt:lpstr>Arial Regular</vt:lpstr>
      <vt:lpstr>Calibri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Rudolf Pencz</cp:lastModifiedBy>
  <cp:revision>37</cp:revision>
  <dcterms:created xsi:type="dcterms:W3CDTF">2021-02-22T15:24:10Z</dcterms:created>
  <dcterms:modified xsi:type="dcterms:W3CDTF">2025-11-20T07:05:31Z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0x01010093025FC4CDC9E94FA2B7D70EE9A8B3D7</vt:lpwstr>
  </property>
</Properties>
</file>